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1" r:id="rId6"/>
    <p:sldId id="262" r:id="rId7"/>
    <p:sldId id="263" r:id="rId8"/>
    <p:sldId id="264" r:id="rId9"/>
    <p:sldId id="265" r:id="rId10"/>
  </p:sldIdLst>
  <p:sldSz cx="14630400" cy="8229600"/>
  <p:notesSz cx="8229600" cy="14630400"/>
  <p:embeddedFontLst>
    <p:embeddedFont>
      <p:font typeface="Calibri" panose="020F0502020204030204" pitchFamily="34" charset="0"/>
      <p:regular r:id="rId12"/>
      <p:bold r:id="rId13"/>
      <p:italic r:id="rId14"/>
      <p:boldItalic r:id="rId15"/>
    </p:embeddedFont>
    <p:embeddedFont>
      <p:font typeface="IBM Plex Sans" panose="020B0604020202020204" charset="0"/>
      <p:regular r:id="rId16"/>
    </p:embeddedFont>
    <p:embeddedFont>
      <p:font typeface="Outfit Medium"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6" d="100"/>
          <a:sy n="96" d="100"/>
        </p:scale>
        <p:origin x="37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59406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708660" y="909637"/>
            <a:ext cx="7726680" cy="4936331"/>
          </a:xfrm>
          <a:prstGeom prst="rect">
            <a:avLst/>
          </a:prstGeom>
          <a:noFill/>
          <a:ln/>
        </p:spPr>
        <p:txBody>
          <a:bodyPr wrap="square" lIns="0" tIns="0" rIns="0" bIns="0" rtlCol="0" anchor="t"/>
          <a:lstStyle/>
          <a:p>
            <a:pPr marL="0" indent="0" algn="l">
              <a:lnSpc>
                <a:spcPts val="9700"/>
              </a:lnSpc>
              <a:buNone/>
            </a:pPr>
            <a:r>
              <a:rPr lang="en-US" sz="7750" dirty="0">
                <a:latin typeface="Times New Roman" panose="02020603050405020304" pitchFamily="18" charset="0"/>
                <a:ea typeface="Outfit Medium" pitchFamily="34" charset="-122"/>
                <a:cs typeface="Times New Roman" panose="02020603050405020304" pitchFamily="18" charset="0"/>
              </a:rPr>
              <a:t>TUÂN THỦ QUY ĐỊNH AI TRONG TƯ PHÁP VIỆT NAM</a:t>
            </a:r>
            <a:endParaRPr lang="en-US" sz="7750" dirty="0">
              <a:latin typeface="Times New Roman" panose="02020603050405020304" pitchFamily="18" charset="0"/>
              <a:cs typeface="Times New Roman" panose="02020603050405020304" pitchFamily="18" charset="0"/>
            </a:endParaRPr>
          </a:p>
        </p:txBody>
      </p:sp>
      <p:sp>
        <p:nvSpPr>
          <p:cNvPr id="4" name="Text 1"/>
          <p:cNvSpPr/>
          <p:nvPr/>
        </p:nvSpPr>
        <p:spPr>
          <a:xfrm>
            <a:off x="708660" y="6043374"/>
            <a:ext cx="7726680" cy="657939"/>
          </a:xfrm>
          <a:prstGeom prst="rect">
            <a:avLst/>
          </a:prstGeom>
          <a:noFill/>
          <a:ln/>
        </p:spPr>
        <p:txBody>
          <a:bodyPr wrap="square" lIns="0" tIns="0" rIns="0" bIns="0" rtlCol="0" anchor="t"/>
          <a:lstStyle/>
          <a:p>
            <a:pPr marL="0" indent="0" algn="l">
              <a:lnSpc>
                <a:spcPts val="2550"/>
              </a:lnSpc>
              <a:buNone/>
            </a:pPr>
            <a:r>
              <a:rPr lang="en-US" sz="2050" dirty="0">
                <a:latin typeface="Times New Roman" panose="02020603050405020304" pitchFamily="18" charset="0"/>
                <a:ea typeface="Outfit Medium" pitchFamily="34" charset="-122"/>
                <a:cs typeface="Times New Roman" panose="02020603050405020304" pitchFamily="18" charset="0"/>
              </a:rPr>
              <a:t>Đảm bảo Minh bạch, An toàn và Công bằng trong Ứng dụng Công nghệ</a:t>
            </a:r>
            <a:endParaRPr lang="en-US" sz="2050" dirty="0">
              <a:latin typeface="Times New Roman" panose="02020603050405020304" pitchFamily="18" charset="0"/>
              <a:cs typeface="Times New Roman" panose="02020603050405020304" pitchFamily="18" charset="0"/>
            </a:endParaRPr>
          </a:p>
        </p:txBody>
      </p:sp>
      <p:sp>
        <p:nvSpPr>
          <p:cNvPr id="5" name="Text 2"/>
          <p:cNvSpPr/>
          <p:nvPr/>
        </p:nvSpPr>
        <p:spPr>
          <a:xfrm>
            <a:off x="708660" y="6898719"/>
            <a:ext cx="7726680" cy="421243"/>
          </a:xfrm>
          <a:prstGeom prst="rect">
            <a:avLst/>
          </a:prstGeom>
          <a:noFill/>
          <a:ln/>
        </p:spPr>
        <p:txBody>
          <a:bodyPr wrap="square" lIns="0" tIns="0" rIns="0" bIns="0" rtlCol="0" anchor="t"/>
          <a:lstStyle/>
          <a:p>
            <a:pPr marL="0" indent="0" algn="l">
              <a:lnSpc>
                <a:spcPts val="1650"/>
              </a:lnSpc>
              <a:buNone/>
            </a:pPr>
            <a:r>
              <a:rPr lang="en-US" sz="1000" dirty="0">
                <a:latin typeface="Times New Roman" panose="02020603050405020304" pitchFamily="18" charset="0"/>
                <a:ea typeface="IBM Plex Sans" pitchFamily="34" charset="-122"/>
                <a:cs typeface="Times New Roman" panose="02020603050405020304" pitchFamily="18" charset="0"/>
              </a:rPr>
              <a:t>Bài trình bày này dành cho Cán bộ Tòa án, Thẩm phán và Nhân viên Pháp chế, nhằm giới thiệu các khung pháp lý và chính sách cần tuân thủ khi áp dụng Trí tuệ Nhân tạo (AI) vào quy trình xét xử và quản lý hồ sơ vụ án tại Việt Nam.</a:t>
            </a:r>
            <a:endParaRPr lang="en-US" sz="1000" dirty="0">
              <a:latin typeface="Times New Roman" panose="02020603050405020304" pitchFamily="18" charset="0"/>
              <a:cs typeface="Times New Roman" panose="02020603050405020304" pitchFamily="18" charset="0"/>
            </a:endParaRPr>
          </a:p>
        </p:txBody>
      </p:sp>
      <p:pic>
        <p:nvPicPr>
          <p:cNvPr id="1026" name="Picture 2" descr="Lịch sử 80 năm Tòa án nhân dân">
            <a:extLst>
              <a:ext uri="{FF2B5EF4-FFF2-40B4-BE49-F238E27FC236}">
                <a16:creationId xmlns:a16="http://schemas.microsoft.com/office/drawing/2014/main" id="{031EA7C9-BC51-44FE-9DF9-E19AA79285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28603" y="1490868"/>
            <a:ext cx="4666828" cy="501926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101804"/>
            <a:ext cx="13042821" cy="1417558"/>
          </a:xfrm>
          <a:prstGeom prst="rect">
            <a:avLst/>
          </a:prstGeom>
          <a:noFill/>
          <a:ln/>
        </p:spPr>
        <p:txBody>
          <a:bodyPr wrap="squar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ÁP DỤNG KHUNG PHÁP LÝ KHI SỬ DỤNG AI TRONG XÉT XỬ</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2972991"/>
            <a:ext cx="13042821"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Việc tích hợp Trí tuệ Nhân tạo vào hoạt động tư pháp đòi hỏi sự tuân thủ nghiêm ngặt các quy định pháp luật để đảm bảo tính minh bạch, an toàn dữ liệu và công bằng. Các chính sách này sẽ định hình Tòa án thông minh (Smart Court) trong tương lai.</a:t>
            </a:r>
            <a:endParaRPr lang="en-US" sz="1750" dirty="0">
              <a:latin typeface="Times New Roman" panose="02020603050405020304" pitchFamily="18" charset="0"/>
              <a:cs typeface="Times New Roman" panose="02020603050405020304" pitchFamily="18" charset="0"/>
            </a:endParaRPr>
          </a:p>
        </p:txBody>
      </p:sp>
      <p:sp>
        <p:nvSpPr>
          <p:cNvPr id="4" name="Shape 2"/>
          <p:cNvSpPr/>
          <p:nvPr/>
        </p:nvSpPr>
        <p:spPr>
          <a:xfrm>
            <a:off x="793790" y="3953947"/>
            <a:ext cx="4196358" cy="3173849"/>
          </a:xfrm>
          <a:prstGeom prst="roundRect">
            <a:avLst>
              <a:gd name="adj" fmla="val 4610"/>
            </a:avLst>
          </a:prstGeom>
          <a:solidFill>
            <a:srgbClr val="FFFFFF">
              <a:alpha val="95000"/>
            </a:srgbClr>
          </a:solidFill>
          <a:ln w="30480">
            <a:solidFill>
              <a:srgbClr val="B5C1E2"/>
            </a:solidFill>
            <a:prstDash val="solid"/>
          </a:ln>
          <a:effectLst>
            <a:outerShdw dist="20320" dir="2700000" algn="bl" rotWithShape="0">
              <a:srgbClr val="B5C1E2">
                <a:alpha val="100000"/>
              </a:srgbClr>
            </a:outerShdw>
          </a:effectLst>
        </p:spPr>
      </p:sp>
      <p:sp>
        <p:nvSpPr>
          <p:cNvPr id="5" name="Shape 3"/>
          <p:cNvSpPr/>
          <p:nvPr/>
        </p:nvSpPr>
        <p:spPr>
          <a:xfrm>
            <a:off x="763310" y="3953947"/>
            <a:ext cx="121920" cy="3173849"/>
          </a:xfrm>
          <a:prstGeom prst="roundRect">
            <a:avLst>
              <a:gd name="adj" fmla="val 167442"/>
            </a:avLst>
          </a:prstGeom>
          <a:solidFill>
            <a:srgbClr val="A2B9F9"/>
          </a:solidFill>
          <a:ln/>
        </p:spPr>
      </p:sp>
      <p:sp>
        <p:nvSpPr>
          <p:cNvPr id="6" name="Text 4"/>
          <p:cNvSpPr/>
          <p:nvPr/>
        </p:nvSpPr>
        <p:spPr>
          <a:xfrm>
            <a:off x="1142524" y="4211241"/>
            <a:ext cx="2835235"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Luật CNTT Số 2025</a:t>
            </a:r>
            <a:endParaRPr lang="en-US" sz="2200" dirty="0">
              <a:latin typeface="Times New Roman" panose="02020603050405020304" pitchFamily="18" charset="0"/>
              <a:cs typeface="Times New Roman" panose="02020603050405020304" pitchFamily="18" charset="0"/>
            </a:endParaRPr>
          </a:p>
        </p:txBody>
      </p:sp>
      <p:sp>
        <p:nvSpPr>
          <p:cNvPr id="7" name="Text 5"/>
          <p:cNvSpPr/>
          <p:nvPr/>
        </p:nvSpPr>
        <p:spPr>
          <a:xfrm>
            <a:off x="1142524" y="4701659"/>
            <a:ext cx="3590330" cy="1814513"/>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Dự kiến có hiệu lực từ 01/01/2026, cung cấp khung pháp lý cốt lõi về minh bạch, an toàn, công bằng và kiểm soát việc sử dụng AI trong các hoạt động xét xử và quản lý tòa án.</a:t>
            </a:r>
            <a:endParaRPr lang="en-US" sz="1750" dirty="0">
              <a:latin typeface="Times New Roman" panose="02020603050405020304" pitchFamily="18" charset="0"/>
              <a:cs typeface="Times New Roman" panose="02020603050405020304" pitchFamily="18" charset="0"/>
            </a:endParaRPr>
          </a:p>
        </p:txBody>
      </p:sp>
      <p:sp>
        <p:nvSpPr>
          <p:cNvPr id="8" name="Shape 6"/>
          <p:cNvSpPr/>
          <p:nvPr/>
        </p:nvSpPr>
        <p:spPr>
          <a:xfrm>
            <a:off x="5216962" y="3953947"/>
            <a:ext cx="4196358" cy="3173849"/>
          </a:xfrm>
          <a:prstGeom prst="roundRect">
            <a:avLst>
              <a:gd name="adj" fmla="val 4610"/>
            </a:avLst>
          </a:prstGeom>
          <a:solidFill>
            <a:srgbClr val="FFFFFF">
              <a:alpha val="95000"/>
            </a:srgbClr>
          </a:solidFill>
          <a:ln w="30480">
            <a:solidFill>
              <a:srgbClr val="B5C1E2"/>
            </a:solidFill>
            <a:prstDash val="solid"/>
          </a:ln>
          <a:effectLst>
            <a:outerShdw dist="20320" dir="2700000" algn="bl" rotWithShape="0">
              <a:srgbClr val="B5C1E2">
                <a:alpha val="100000"/>
              </a:srgbClr>
            </a:outerShdw>
          </a:effectLst>
        </p:spPr>
      </p:sp>
      <p:sp>
        <p:nvSpPr>
          <p:cNvPr id="9" name="Shape 7"/>
          <p:cNvSpPr/>
          <p:nvPr/>
        </p:nvSpPr>
        <p:spPr>
          <a:xfrm>
            <a:off x="5186482" y="3953947"/>
            <a:ext cx="121920" cy="3173849"/>
          </a:xfrm>
          <a:prstGeom prst="roundRect">
            <a:avLst>
              <a:gd name="adj" fmla="val 167442"/>
            </a:avLst>
          </a:prstGeom>
          <a:solidFill>
            <a:srgbClr val="A2B9F9"/>
          </a:solidFill>
          <a:ln/>
        </p:spPr>
      </p:sp>
      <p:sp>
        <p:nvSpPr>
          <p:cNvPr id="10" name="Text 8"/>
          <p:cNvSpPr/>
          <p:nvPr/>
        </p:nvSpPr>
        <p:spPr>
          <a:xfrm>
            <a:off x="5565696" y="4211241"/>
            <a:ext cx="3590330" cy="708660"/>
          </a:xfrm>
          <a:prstGeom prst="rect">
            <a:avLst/>
          </a:prstGeom>
          <a:noFill/>
          <a:ln/>
        </p:spPr>
        <p:txBody>
          <a:bodyPr wrap="squar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Phát triển Tòa án Thông minh</a:t>
            </a:r>
            <a:endParaRPr lang="en-US" sz="2200" dirty="0">
              <a:latin typeface="Times New Roman" panose="02020603050405020304" pitchFamily="18" charset="0"/>
              <a:cs typeface="Times New Roman" panose="02020603050405020304" pitchFamily="18" charset="0"/>
            </a:endParaRPr>
          </a:p>
        </p:txBody>
      </p:sp>
      <p:sp>
        <p:nvSpPr>
          <p:cNvPr id="11" name="Text 9"/>
          <p:cNvSpPr/>
          <p:nvPr/>
        </p:nvSpPr>
        <p:spPr>
          <a:xfrm>
            <a:off x="5565696" y="5055989"/>
            <a:ext cx="3590330" cy="1814513"/>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Tận dụng các công cụ AI để hỗ trợ soạn thảo bản án, phân tích án lệ, và tối ưu hóa quy trình nghiệp vụ, đồng thời duy trì tính độc lập và chính xác của phán quyết.</a:t>
            </a:r>
            <a:endParaRPr lang="en-US" sz="1750" dirty="0">
              <a:latin typeface="Times New Roman" panose="02020603050405020304" pitchFamily="18" charset="0"/>
              <a:cs typeface="Times New Roman" panose="02020603050405020304" pitchFamily="18" charset="0"/>
            </a:endParaRPr>
          </a:p>
        </p:txBody>
      </p:sp>
      <p:sp>
        <p:nvSpPr>
          <p:cNvPr id="12" name="Shape 10"/>
          <p:cNvSpPr/>
          <p:nvPr/>
        </p:nvSpPr>
        <p:spPr>
          <a:xfrm>
            <a:off x="9640133" y="3953947"/>
            <a:ext cx="4196358" cy="3173849"/>
          </a:xfrm>
          <a:prstGeom prst="roundRect">
            <a:avLst>
              <a:gd name="adj" fmla="val 4610"/>
            </a:avLst>
          </a:prstGeom>
          <a:solidFill>
            <a:srgbClr val="FFFFFF">
              <a:alpha val="95000"/>
            </a:srgbClr>
          </a:solidFill>
          <a:ln w="30480">
            <a:solidFill>
              <a:srgbClr val="B5C1E2"/>
            </a:solidFill>
            <a:prstDash val="solid"/>
          </a:ln>
          <a:effectLst>
            <a:outerShdw dist="20320" dir="2700000" algn="bl" rotWithShape="0">
              <a:srgbClr val="B5C1E2">
                <a:alpha val="100000"/>
              </a:srgbClr>
            </a:outerShdw>
          </a:effectLst>
        </p:spPr>
      </p:sp>
      <p:sp>
        <p:nvSpPr>
          <p:cNvPr id="13" name="Shape 11"/>
          <p:cNvSpPr/>
          <p:nvPr/>
        </p:nvSpPr>
        <p:spPr>
          <a:xfrm>
            <a:off x="9609653" y="3953947"/>
            <a:ext cx="121920" cy="3173849"/>
          </a:xfrm>
          <a:prstGeom prst="roundRect">
            <a:avLst>
              <a:gd name="adj" fmla="val 167442"/>
            </a:avLst>
          </a:prstGeom>
          <a:solidFill>
            <a:srgbClr val="A2B9F9"/>
          </a:solidFill>
          <a:ln/>
        </p:spPr>
      </p:sp>
      <p:sp>
        <p:nvSpPr>
          <p:cNvPr id="14" name="Text 12"/>
          <p:cNvSpPr/>
          <p:nvPr/>
        </p:nvSpPr>
        <p:spPr>
          <a:xfrm>
            <a:off x="9988868" y="4211241"/>
            <a:ext cx="3101459"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Bảo vệ Quyền Con người</a:t>
            </a:r>
            <a:endParaRPr lang="en-US" sz="2200" dirty="0">
              <a:latin typeface="Times New Roman" panose="02020603050405020304" pitchFamily="18" charset="0"/>
              <a:cs typeface="Times New Roman" panose="02020603050405020304" pitchFamily="18" charset="0"/>
            </a:endParaRPr>
          </a:p>
        </p:txBody>
      </p:sp>
      <p:sp>
        <p:nvSpPr>
          <p:cNvPr id="15" name="Text 13"/>
          <p:cNvSpPr/>
          <p:nvPr/>
        </p:nvSpPr>
        <p:spPr>
          <a:xfrm>
            <a:off x="9988868" y="4701659"/>
            <a:ext cx="3590330" cy="1814513"/>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Đảm bảo rằng việc sử dụng AI không dẫn đến sự thiên vị, bất bình đẳng hoặc xâm phạm quyền riêng tư của các bên liên quan trong vụ án.</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1647" y="621983"/>
            <a:ext cx="13047107" cy="1272302"/>
          </a:xfrm>
          <a:prstGeom prst="rect">
            <a:avLst/>
          </a:prstGeom>
          <a:noFill/>
          <a:ln/>
        </p:spPr>
        <p:txBody>
          <a:bodyPr wrap="square" lIns="0" tIns="0" rIns="0" bIns="0" rtlCol="0" anchor="t"/>
          <a:lstStyle/>
          <a:p>
            <a:pPr marL="0" indent="0" algn="l">
              <a:lnSpc>
                <a:spcPts val="5000"/>
              </a:lnSpc>
              <a:buNone/>
            </a:pPr>
            <a:r>
              <a:rPr lang="en-US" sz="4000" dirty="0">
                <a:latin typeface="Times New Roman" panose="02020603050405020304" pitchFamily="18" charset="0"/>
                <a:ea typeface="Outfit Medium" pitchFamily="34" charset="-122"/>
                <a:cs typeface="Times New Roman" panose="02020603050405020304" pitchFamily="18" charset="0"/>
              </a:rPr>
              <a:t>CÁC QUY ĐỊNH VÀ NGUYÊN TẮC CHÍNH VỀ AI TRONG TƯ PHÁP</a:t>
            </a:r>
            <a:endParaRPr lang="en-US" sz="4000" dirty="0">
              <a:latin typeface="Times New Roman" panose="02020603050405020304" pitchFamily="18" charset="0"/>
              <a:cs typeface="Times New Roman" panose="02020603050405020304" pitchFamily="18" charset="0"/>
            </a:endParaRPr>
          </a:p>
        </p:txBody>
      </p:sp>
      <p:sp>
        <p:nvSpPr>
          <p:cNvPr id="3" name="Text 1"/>
          <p:cNvSpPr/>
          <p:nvPr/>
        </p:nvSpPr>
        <p:spPr>
          <a:xfrm>
            <a:off x="791647" y="2301359"/>
            <a:ext cx="13047107"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Một cái nhìn tổng quan về các văn bản pháp lý trong nước và quốc tế định hướng việc sử dụng AI một cách có đạo đức và hợp pháp.</a:t>
            </a:r>
            <a:endParaRPr lang="en-US" sz="1600" dirty="0">
              <a:latin typeface="Times New Roman" panose="02020603050405020304" pitchFamily="18" charset="0"/>
              <a:cs typeface="Times New Roman" panose="02020603050405020304" pitchFamily="18" charset="0"/>
            </a:endParaRPr>
          </a:p>
        </p:txBody>
      </p:sp>
      <p:sp>
        <p:nvSpPr>
          <p:cNvPr id="4" name="Shape 2"/>
          <p:cNvSpPr/>
          <p:nvPr/>
        </p:nvSpPr>
        <p:spPr>
          <a:xfrm>
            <a:off x="791647" y="2856071"/>
            <a:ext cx="13047107" cy="3658553"/>
          </a:xfrm>
          <a:prstGeom prst="roundRect">
            <a:avLst>
              <a:gd name="adj" fmla="val 5008"/>
            </a:avLst>
          </a:prstGeom>
          <a:noFill/>
          <a:ln w="7620">
            <a:solidFill>
              <a:srgbClr val="000000">
                <a:alpha val="8000"/>
              </a:srgbClr>
            </a:solidFill>
            <a:prstDash val="solid"/>
          </a:ln>
        </p:spPr>
      </p:sp>
      <p:sp>
        <p:nvSpPr>
          <p:cNvPr id="5" name="Shape 3"/>
          <p:cNvSpPr/>
          <p:nvPr/>
        </p:nvSpPr>
        <p:spPr>
          <a:xfrm>
            <a:off x="799267" y="2863691"/>
            <a:ext cx="13031867" cy="910828"/>
          </a:xfrm>
          <a:prstGeom prst="rect">
            <a:avLst/>
          </a:prstGeom>
          <a:solidFill>
            <a:srgbClr val="FFFFFF">
              <a:alpha val="4000"/>
            </a:srgbClr>
          </a:solidFill>
          <a:ln/>
        </p:spPr>
      </p:sp>
      <p:sp>
        <p:nvSpPr>
          <p:cNvPr id="6" name="Text 4"/>
          <p:cNvSpPr/>
          <p:nvPr/>
        </p:nvSpPr>
        <p:spPr>
          <a:xfrm>
            <a:off x="1002983" y="2993350"/>
            <a:ext cx="892373"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2025</a:t>
            </a:r>
            <a:endParaRPr lang="en-US" sz="1600" dirty="0">
              <a:latin typeface="Times New Roman" panose="02020603050405020304" pitchFamily="18" charset="0"/>
              <a:cs typeface="Times New Roman" panose="02020603050405020304" pitchFamily="18" charset="0"/>
            </a:endParaRPr>
          </a:p>
        </p:txBody>
      </p:sp>
      <p:sp>
        <p:nvSpPr>
          <p:cNvPr id="7" name="Text 5"/>
          <p:cNvSpPr/>
          <p:nvPr/>
        </p:nvSpPr>
        <p:spPr>
          <a:xfrm>
            <a:off x="2309932" y="2993350"/>
            <a:ext cx="2191703" cy="651510"/>
          </a:xfrm>
          <a:prstGeom prst="rect">
            <a:avLst/>
          </a:prstGeom>
          <a:noFill/>
          <a:ln/>
        </p:spPr>
        <p:txBody>
          <a:bodyPr wrap="squar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Luật CNTT Số (Quốc hội)</a:t>
            </a:r>
            <a:endParaRPr lang="en-US" sz="1600" dirty="0">
              <a:latin typeface="Times New Roman" panose="02020603050405020304" pitchFamily="18" charset="0"/>
              <a:cs typeface="Times New Roman" panose="02020603050405020304" pitchFamily="18" charset="0"/>
            </a:endParaRPr>
          </a:p>
        </p:txBody>
      </p:sp>
      <p:sp>
        <p:nvSpPr>
          <p:cNvPr id="8" name="Text 6"/>
          <p:cNvSpPr/>
          <p:nvPr/>
        </p:nvSpPr>
        <p:spPr>
          <a:xfrm>
            <a:off x="4916210" y="2993350"/>
            <a:ext cx="1540193"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Việt Nam</a:t>
            </a:r>
            <a:endParaRPr lang="en-US" sz="1600" dirty="0">
              <a:latin typeface="Times New Roman" panose="02020603050405020304" pitchFamily="18" charset="0"/>
              <a:cs typeface="Times New Roman" panose="02020603050405020304" pitchFamily="18" charset="0"/>
            </a:endParaRPr>
          </a:p>
        </p:txBody>
      </p:sp>
      <p:sp>
        <p:nvSpPr>
          <p:cNvPr id="9" name="Text 7"/>
          <p:cNvSpPr/>
          <p:nvPr/>
        </p:nvSpPr>
        <p:spPr>
          <a:xfrm>
            <a:off x="6870978" y="2993350"/>
            <a:ext cx="6756678" cy="651510"/>
          </a:xfrm>
          <a:prstGeom prst="rect">
            <a:avLst/>
          </a:prstGeom>
          <a:noFill/>
          <a:ln/>
        </p:spPr>
        <p:txBody>
          <a:bodyPr wrap="squar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Thiết lập các tiêu chuẩn về Minh bạch, an toàn, công bằng, và cơ chế kiểm soát AI trong xét xử.</a:t>
            </a:r>
            <a:endParaRPr lang="en-US" sz="1600" dirty="0">
              <a:latin typeface="Times New Roman" panose="02020603050405020304" pitchFamily="18" charset="0"/>
              <a:cs typeface="Times New Roman" panose="02020603050405020304" pitchFamily="18" charset="0"/>
            </a:endParaRPr>
          </a:p>
        </p:txBody>
      </p:sp>
      <p:sp>
        <p:nvSpPr>
          <p:cNvPr id="10" name="Shape 8"/>
          <p:cNvSpPr/>
          <p:nvPr/>
        </p:nvSpPr>
        <p:spPr>
          <a:xfrm>
            <a:off x="799267" y="3774519"/>
            <a:ext cx="13031867" cy="910828"/>
          </a:xfrm>
          <a:prstGeom prst="rect">
            <a:avLst/>
          </a:prstGeom>
          <a:solidFill>
            <a:srgbClr val="000000">
              <a:alpha val="4000"/>
            </a:srgbClr>
          </a:solidFill>
          <a:ln/>
        </p:spPr>
      </p:sp>
      <p:sp>
        <p:nvSpPr>
          <p:cNvPr id="11" name="Text 9"/>
          <p:cNvSpPr/>
          <p:nvPr/>
        </p:nvSpPr>
        <p:spPr>
          <a:xfrm>
            <a:off x="1002983" y="3904178"/>
            <a:ext cx="892373"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2024</a:t>
            </a:r>
            <a:endParaRPr lang="en-US" sz="1600" dirty="0">
              <a:latin typeface="Times New Roman" panose="02020603050405020304" pitchFamily="18" charset="0"/>
              <a:cs typeface="Times New Roman" panose="02020603050405020304" pitchFamily="18" charset="0"/>
            </a:endParaRPr>
          </a:p>
        </p:txBody>
      </p:sp>
      <p:sp>
        <p:nvSpPr>
          <p:cNvPr id="12" name="Text 10"/>
          <p:cNvSpPr/>
          <p:nvPr/>
        </p:nvSpPr>
        <p:spPr>
          <a:xfrm>
            <a:off x="2309932" y="3904178"/>
            <a:ext cx="2191703" cy="651510"/>
          </a:xfrm>
          <a:prstGeom prst="rect">
            <a:avLst/>
          </a:prstGeom>
          <a:noFill/>
          <a:ln/>
        </p:spPr>
        <p:txBody>
          <a:bodyPr wrap="squar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Quyết định 1290/QĐ-BKHCN</a:t>
            </a:r>
            <a:endParaRPr lang="en-US" sz="1600" dirty="0">
              <a:latin typeface="Times New Roman" panose="02020603050405020304" pitchFamily="18" charset="0"/>
              <a:cs typeface="Times New Roman" panose="02020603050405020304" pitchFamily="18" charset="0"/>
            </a:endParaRPr>
          </a:p>
        </p:txBody>
      </p:sp>
      <p:sp>
        <p:nvSpPr>
          <p:cNvPr id="13" name="Text 11"/>
          <p:cNvSpPr/>
          <p:nvPr/>
        </p:nvSpPr>
        <p:spPr>
          <a:xfrm>
            <a:off x="4916210" y="3904178"/>
            <a:ext cx="1540193"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Việt Nam</a:t>
            </a:r>
            <a:endParaRPr lang="en-US" sz="1600" dirty="0">
              <a:latin typeface="Times New Roman" panose="02020603050405020304" pitchFamily="18" charset="0"/>
              <a:cs typeface="Times New Roman" panose="02020603050405020304" pitchFamily="18" charset="0"/>
            </a:endParaRPr>
          </a:p>
        </p:txBody>
      </p:sp>
      <p:sp>
        <p:nvSpPr>
          <p:cNvPr id="14" name="Text 12"/>
          <p:cNvSpPr/>
          <p:nvPr/>
        </p:nvSpPr>
        <p:spPr>
          <a:xfrm>
            <a:off x="6870978" y="3904178"/>
            <a:ext cx="6756678" cy="651510"/>
          </a:xfrm>
          <a:prstGeom prst="rect">
            <a:avLst/>
          </a:prstGeom>
          <a:noFill/>
          <a:ln/>
        </p:spPr>
        <p:txBody>
          <a:bodyPr wrap="squar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Xác định 9 nguyên tắc cơ bản cho AI: Hợp tác, bảo mật dữ liệu, và tôn trọng phẩm giá con người.</a:t>
            </a:r>
            <a:endParaRPr lang="en-US" sz="1600" dirty="0">
              <a:latin typeface="Times New Roman" panose="02020603050405020304" pitchFamily="18" charset="0"/>
              <a:cs typeface="Times New Roman" panose="02020603050405020304" pitchFamily="18" charset="0"/>
            </a:endParaRPr>
          </a:p>
        </p:txBody>
      </p:sp>
      <p:sp>
        <p:nvSpPr>
          <p:cNvPr id="15" name="Shape 13"/>
          <p:cNvSpPr/>
          <p:nvPr/>
        </p:nvSpPr>
        <p:spPr>
          <a:xfrm>
            <a:off x="799267" y="4685348"/>
            <a:ext cx="13031867" cy="910828"/>
          </a:xfrm>
          <a:prstGeom prst="rect">
            <a:avLst/>
          </a:prstGeom>
          <a:solidFill>
            <a:srgbClr val="FFFFFF">
              <a:alpha val="4000"/>
            </a:srgbClr>
          </a:solidFill>
          <a:ln/>
        </p:spPr>
      </p:sp>
      <p:sp>
        <p:nvSpPr>
          <p:cNvPr id="16" name="Text 14"/>
          <p:cNvSpPr/>
          <p:nvPr/>
        </p:nvSpPr>
        <p:spPr>
          <a:xfrm>
            <a:off x="1002983" y="4815007"/>
            <a:ext cx="892373"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2021</a:t>
            </a:r>
            <a:endParaRPr lang="en-US" sz="1600" dirty="0">
              <a:latin typeface="Times New Roman" panose="02020603050405020304" pitchFamily="18" charset="0"/>
              <a:cs typeface="Times New Roman" panose="02020603050405020304" pitchFamily="18" charset="0"/>
            </a:endParaRPr>
          </a:p>
        </p:txBody>
      </p:sp>
      <p:sp>
        <p:nvSpPr>
          <p:cNvPr id="17" name="Text 15"/>
          <p:cNvSpPr/>
          <p:nvPr/>
        </p:nvSpPr>
        <p:spPr>
          <a:xfrm>
            <a:off x="2309932" y="4815007"/>
            <a:ext cx="2191703"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UNESCO Ethics of AI</a:t>
            </a:r>
            <a:endParaRPr lang="en-US" sz="1600" dirty="0">
              <a:latin typeface="Times New Roman" panose="02020603050405020304" pitchFamily="18" charset="0"/>
              <a:cs typeface="Times New Roman" panose="02020603050405020304" pitchFamily="18" charset="0"/>
            </a:endParaRPr>
          </a:p>
        </p:txBody>
      </p:sp>
      <p:sp>
        <p:nvSpPr>
          <p:cNvPr id="18" name="Text 16"/>
          <p:cNvSpPr/>
          <p:nvPr/>
        </p:nvSpPr>
        <p:spPr>
          <a:xfrm>
            <a:off x="4916210" y="4815007"/>
            <a:ext cx="1540193"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Toàn cầu</a:t>
            </a:r>
            <a:endParaRPr lang="en-US" sz="1600" dirty="0">
              <a:latin typeface="Times New Roman" panose="02020603050405020304" pitchFamily="18" charset="0"/>
              <a:cs typeface="Times New Roman" panose="02020603050405020304" pitchFamily="18" charset="0"/>
            </a:endParaRPr>
          </a:p>
        </p:txBody>
      </p:sp>
      <p:sp>
        <p:nvSpPr>
          <p:cNvPr id="19" name="Text 17"/>
          <p:cNvSpPr/>
          <p:nvPr/>
        </p:nvSpPr>
        <p:spPr>
          <a:xfrm>
            <a:off x="6870978" y="4815007"/>
            <a:ext cx="6756678" cy="651510"/>
          </a:xfrm>
          <a:prstGeom prst="rect">
            <a:avLst/>
          </a:prstGeom>
          <a:noFill/>
          <a:ln/>
        </p:spPr>
        <p:txBody>
          <a:bodyPr wrap="squar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Đảm bảo AI phục vụ lợi ích cộng đồng, bảo vệ quyền con người, và giảm bất bình đẳng tư pháp toàn cầu.</a:t>
            </a:r>
            <a:endParaRPr lang="en-US" sz="1600" dirty="0">
              <a:latin typeface="Times New Roman" panose="02020603050405020304" pitchFamily="18" charset="0"/>
              <a:cs typeface="Times New Roman" panose="02020603050405020304" pitchFamily="18" charset="0"/>
            </a:endParaRPr>
          </a:p>
        </p:txBody>
      </p:sp>
      <p:sp>
        <p:nvSpPr>
          <p:cNvPr id="20" name="Shape 18"/>
          <p:cNvSpPr/>
          <p:nvPr/>
        </p:nvSpPr>
        <p:spPr>
          <a:xfrm>
            <a:off x="799267" y="5596176"/>
            <a:ext cx="13031867" cy="910828"/>
          </a:xfrm>
          <a:prstGeom prst="rect">
            <a:avLst/>
          </a:prstGeom>
          <a:solidFill>
            <a:srgbClr val="000000">
              <a:alpha val="4000"/>
            </a:srgbClr>
          </a:solidFill>
          <a:ln/>
        </p:spPr>
      </p:sp>
      <p:sp>
        <p:nvSpPr>
          <p:cNvPr id="21" name="Text 19"/>
          <p:cNvSpPr/>
          <p:nvPr/>
        </p:nvSpPr>
        <p:spPr>
          <a:xfrm>
            <a:off x="1002983" y="5725835"/>
            <a:ext cx="892373"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p:txBody>
      </p:sp>
      <p:sp>
        <p:nvSpPr>
          <p:cNvPr id="22" name="Text 20"/>
          <p:cNvSpPr/>
          <p:nvPr/>
        </p:nvSpPr>
        <p:spPr>
          <a:xfrm>
            <a:off x="2309932" y="5725835"/>
            <a:ext cx="2191703"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Nghị quyết 66-NQ/TW</a:t>
            </a:r>
            <a:endParaRPr lang="en-US" sz="1600" dirty="0">
              <a:latin typeface="Times New Roman" panose="02020603050405020304" pitchFamily="18" charset="0"/>
              <a:cs typeface="Times New Roman" panose="02020603050405020304" pitchFamily="18" charset="0"/>
            </a:endParaRPr>
          </a:p>
        </p:txBody>
      </p:sp>
      <p:sp>
        <p:nvSpPr>
          <p:cNvPr id="23" name="Text 21"/>
          <p:cNvSpPr/>
          <p:nvPr/>
        </p:nvSpPr>
        <p:spPr>
          <a:xfrm>
            <a:off x="4916210" y="5725835"/>
            <a:ext cx="1540193"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Việt Nam</a:t>
            </a:r>
            <a:endParaRPr lang="en-US" sz="1600" dirty="0">
              <a:latin typeface="Times New Roman" panose="02020603050405020304" pitchFamily="18" charset="0"/>
              <a:cs typeface="Times New Roman" panose="02020603050405020304" pitchFamily="18" charset="0"/>
            </a:endParaRPr>
          </a:p>
        </p:txBody>
      </p:sp>
      <p:sp>
        <p:nvSpPr>
          <p:cNvPr id="24" name="Text 22"/>
          <p:cNvSpPr/>
          <p:nvPr/>
        </p:nvSpPr>
        <p:spPr>
          <a:xfrm>
            <a:off x="6870978" y="5725835"/>
            <a:ext cx="6756678" cy="651510"/>
          </a:xfrm>
          <a:prstGeom prst="rect">
            <a:avLst/>
          </a:prstGeom>
          <a:noFill/>
          <a:ln/>
        </p:spPr>
        <p:txBody>
          <a:bodyPr wrap="squar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Chủ trương thúc đẩy chuyển đổi số trong hệ thống tòa án, khuyến khích AI hỗ trợ nghiên cứu và soạn thảo bản án.</a:t>
            </a:r>
            <a:endParaRPr lang="en-US" sz="1600" dirty="0">
              <a:latin typeface="Times New Roman" panose="02020603050405020304" pitchFamily="18" charset="0"/>
              <a:cs typeface="Times New Roman" panose="02020603050405020304" pitchFamily="18" charset="0"/>
            </a:endParaRPr>
          </a:p>
        </p:txBody>
      </p:sp>
      <p:sp>
        <p:nvSpPr>
          <p:cNvPr id="25" name="Shape 23"/>
          <p:cNvSpPr/>
          <p:nvPr/>
        </p:nvSpPr>
        <p:spPr>
          <a:xfrm>
            <a:off x="791647" y="6743581"/>
            <a:ext cx="13047107" cy="864870"/>
          </a:xfrm>
          <a:prstGeom prst="roundRect">
            <a:avLst>
              <a:gd name="adj" fmla="val 21185"/>
            </a:avLst>
          </a:prstGeom>
          <a:solidFill>
            <a:srgbClr val="B7C9FA"/>
          </a:solidFill>
          <a:ln/>
        </p:spPr>
      </p:sp>
      <p:pic>
        <p:nvPicPr>
          <p:cNvPr id="26" name="Image 0" descr="preencoded.png"/>
          <p:cNvPicPr>
            <a:picLocks noChangeAspect="1"/>
          </p:cNvPicPr>
          <p:nvPr/>
        </p:nvPicPr>
        <p:blipFill>
          <a:blip r:embed="rId3"/>
          <a:stretch>
            <a:fillRect/>
          </a:stretch>
        </p:blipFill>
        <p:spPr>
          <a:xfrm>
            <a:off x="995124" y="7056001"/>
            <a:ext cx="254437" cy="203478"/>
          </a:xfrm>
          <a:prstGeom prst="rect">
            <a:avLst/>
          </a:prstGeom>
        </p:spPr>
      </p:pic>
      <p:sp>
        <p:nvSpPr>
          <p:cNvPr id="27" name="Text 24"/>
          <p:cNvSpPr/>
          <p:nvPr/>
        </p:nvSpPr>
        <p:spPr>
          <a:xfrm>
            <a:off x="1453039" y="6997898"/>
            <a:ext cx="12182237" cy="325755"/>
          </a:xfrm>
          <a:prstGeom prst="rect">
            <a:avLst/>
          </a:prstGeom>
          <a:noFill/>
          <a:ln/>
        </p:spPr>
        <p:txBody>
          <a:bodyPr wrap="none" lIns="0" tIns="0" rIns="0" bIns="0" rtlCol="0" anchor="t"/>
          <a:lstStyle/>
          <a:p>
            <a:pPr marL="0" indent="0" algn="l">
              <a:lnSpc>
                <a:spcPts val="2550"/>
              </a:lnSpc>
              <a:buNone/>
            </a:pPr>
            <a:r>
              <a:rPr lang="en-US" sz="1600" dirty="0">
                <a:latin typeface="Times New Roman" panose="02020603050405020304" pitchFamily="18" charset="0"/>
                <a:ea typeface="IBM Plex Sans" pitchFamily="34" charset="-122"/>
                <a:cs typeface="Times New Roman" panose="02020603050405020304" pitchFamily="18" charset="0"/>
              </a:rPr>
              <a:t>Việc nắm rõ các văn bản này là cơ sở để phát triển các quy tắc nội bộ về AI tại từng Tòa án địa phương.</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919163"/>
            <a:ext cx="12540258" cy="531614"/>
          </a:xfrm>
          <a:prstGeom prst="rect">
            <a:avLst/>
          </a:prstGeom>
          <a:noFill/>
          <a:ln/>
        </p:spPr>
        <p:txBody>
          <a:bodyPr wrap="none" lIns="0" tIns="0" rIns="0" bIns="0" rtlCol="0" anchor="t"/>
          <a:lstStyle/>
          <a:p>
            <a:pPr marL="0" indent="0" algn="l">
              <a:lnSpc>
                <a:spcPts val="4150"/>
              </a:lnSpc>
              <a:buNone/>
            </a:pPr>
            <a:r>
              <a:rPr lang="en-US" sz="3300" dirty="0">
                <a:latin typeface="Times New Roman" panose="02020603050405020304" pitchFamily="18" charset="0"/>
                <a:ea typeface="Outfit Medium" pitchFamily="34" charset="-122"/>
                <a:cs typeface="Times New Roman" panose="02020603050405020304" pitchFamily="18" charset="0"/>
              </a:rPr>
              <a:t>XÂY DỰNG CHÍNH SÁCH NỘI BỘ VỀ SỬ DỤNG AI TRONG TÒA ÁN</a:t>
            </a:r>
            <a:endParaRPr lang="en-US" sz="3300" dirty="0">
              <a:latin typeface="Times New Roman" panose="02020603050405020304" pitchFamily="18" charset="0"/>
              <a:cs typeface="Times New Roman" panose="02020603050405020304" pitchFamily="18" charset="0"/>
            </a:endParaRPr>
          </a:p>
        </p:txBody>
      </p:sp>
      <p:sp>
        <p:nvSpPr>
          <p:cNvPr id="3" name="Text 1"/>
          <p:cNvSpPr/>
          <p:nvPr/>
        </p:nvSpPr>
        <p:spPr>
          <a:xfrm>
            <a:off x="793790" y="1790938"/>
            <a:ext cx="13042821" cy="272177"/>
          </a:xfrm>
          <a:prstGeom prst="rect">
            <a:avLst/>
          </a:prstGeom>
          <a:noFill/>
          <a:ln/>
        </p:spPr>
        <p:txBody>
          <a:bodyPr wrap="none" lIns="0" tIns="0" rIns="0" bIns="0" rtlCol="0" anchor="t"/>
          <a:lstStyle/>
          <a:p>
            <a:pPr marL="0" indent="0" algn="l">
              <a:lnSpc>
                <a:spcPts val="2100"/>
              </a:lnSpc>
              <a:buNone/>
            </a:pPr>
            <a:r>
              <a:rPr lang="en-US" sz="1300" dirty="0">
                <a:latin typeface="Times New Roman" panose="02020603050405020304" pitchFamily="18" charset="0"/>
                <a:ea typeface="IBM Plex Sans" pitchFamily="34" charset="-122"/>
                <a:cs typeface="Times New Roman" panose="02020603050405020304" pitchFamily="18" charset="0"/>
              </a:rPr>
              <a:t>Để AI trở thành công cụ hỗ trợ hiệu quả, cần thiết lập các nguyên tắc rõ ràng, đặc biệt về sở hữu trí tuệ, bảo mật và tính chính xác.</a:t>
            </a:r>
            <a:endParaRPr lang="en-US" sz="1300" dirty="0">
              <a:latin typeface="Times New Roman" panose="02020603050405020304" pitchFamily="18" charset="0"/>
              <a:cs typeface="Times New Roman" panose="02020603050405020304" pitchFamily="18" charset="0"/>
            </a:endParaRPr>
          </a:p>
        </p:txBody>
      </p:sp>
      <p:sp>
        <p:nvSpPr>
          <p:cNvPr id="4" name="Shape 2"/>
          <p:cNvSpPr/>
          <p:nvPr/>
        </p:nvSpPr>
        <p:spPr>
          <a:xfrm>
            <a:off x="793790" y="2254448"/>
            <a:ext cx="680442" cy="1252180"/>
          </a:xfrm>
          <a:prstGeom prst="roundRect">
            <a:avLst>
              <a:gd name="adj" fmla="val 360022"/>
            </a:avLst>
          </a:prstGeom>
          <a:solidFill>
            <a:srgbClr val="CFDBFC"/>
          </a:solidFill>
          <a:ln w="7620">
            <a:solidFill>
              <a:srgbClr val="B5C1E2"/>
            </a:solidFill>
            <a:prstDash val="solid"/>
          </a:ln>
          <a:effectLst>
            <a:outerShdw dist="15240" dir="2700000" algn="bl" rotWithShape="0">
              <a:srgbClr val="B5C1E2">
                <a:alpha val="100000"/>
              </a:srgbClr>
            </a:outerShdw>
          </a:effectLst>
        </p:spPr>
      </p:sp>
      <p:sp>
        <p:nvSpPr>
          <p:cNvPr id="5" name="Text 3"/>
          <p:cNvSpPr/>
          <p:nvPr/>
        </p:nvSpPr>
        <p:spPr>
          <a:xfrm>
            <a:off x="1006435" y="2721054"/>
            <a:ext cx="255151" cy="318968"/>
          </a:xfrm>
          <a:prstGeom prst="rect">
            <a:avLst/>
          </a:prstGeom>
          <a:noFill/>
          <a:ln/>
        </p:spPr>
        <p:txBody>
          <a:bodyPr wrap="none" lIns="0" tIns="0" rIns="0" bIns="0" rtlCol="0" anchor="t"/>
          <a:lstStyle/>
          <a:p>
            <a:pPr marL="0" indent="0" algn="l">
              <a:lnSpc>
                <a:spcPts val="2000"/>
              </a:lnSpc>
              <a:buNone/>
            </a:pPr>
            <a:r>
              <a:rPr lang="en-US" sz="2000" dirty="0">
                <a:latin typeface="Times New Roman" panose="02020603050405020304" pitchFamily="18" charset="0"/>
                <a:ea typeface="Outfit Medium" pitchFamily="34" charset="-122"/>
                <a:cs typeface="Times New Roman" panose="02020603050405020304" pitchFamily="18" charset="0"/>
              </a:rPr>
              <a:t>1</a:t>
            </a:r>
            <a:endParaRPr lang="en-US" sz="2000" dirty="0">
              <a:latin typeface="Times New Roman" panose="02020603050405020304" pitchFamily="18" charset="0"/>
              <a:cs typeface="Times New Roman" panose="02020603050405020304" pitchFamily="18" charset="0"/>
            </a:endParaRPr>
          </a:p>
        </p:txBody>
      </p:sp>
      <p:sp>
        <p:nvSpPr>
          <p:cNvPr id="6" name="Text 4"/>
          <p:cNvSpPr/>
          <p:nvPr/>
        </p:nvSpPr>
        <p:spPr>
          <a:xfrm>
            <a:off x="1644253" y="2424470"/>
            <a:ext cx="2608898" cy="265747"/>
          </a:xfrm>
          <a:prstGeom prst="rect">
            <a:avLst/>
          </a:prstGeom>
          <a:noFill/>
          <a:ln/>
        </p:spPr>
        <p:txBody>
          <a:bodyPr wrap="none" lIns="0" tIns="0" rIns="0" bIns="0" rtlCol="0" anchor="t"/>
          <a:lstStyle/>
          <a:p>
            <a:pPr marL="0" indent="0" algn="l">
              <a:lnSpc>
                <a:spcPts val="2050"/>
              </a:lnSpc>
              <a:buNone/>
            </a:pPr>
            <a:r>
              <a:rPr lang="en-US" sz="1650" dirty="0">
                <a:latin typeface="Times New Roman" panose="02020603050405020304" pitchFamily="18" charset="0"/>
                <a:ea typeface="Outfit Medium" pitchFamily="34" charset="-122"/>
                <a:cs typeface="Times New Roman" panose="02020603050405020304" pitchFamily="18" charset="0"/>
              </a:rPr>
              <a:t>Bản Quyền &amp; Sở Hữu Trí Tuệ</a:t>
            </a:r>
            <a:endParaRPr lang="en-US" sz="1650" dirty="0">
              <a:latin typeface="Times New Roman" panose="02020603050405020304" pitchFamily="18" charset="0"/>
              <a:cs typeface="Times New Roman" panose="02020603050405020304" pitchFamily="18" charset="0"/>
            </a:endParaRPr>
          </a:p>
        </p:txBody>
      </p:sp>
      <p:sp>
        <p:nvSpPr>
          <p:cNvPr id="7" name="Text 5"/>
          <p:cNvSpPr/>
          <p:nvPr/>
        </p:nvSpPr>
        <p:spPr>
          <a:xfrm>
            <a:off x="1644253" y="2792254"/>
            <a:ext cx="12192357" cy="544354"/>
          </a:xfrm>
          <a:prstGeom prst="rect">
            <a:avLst/>
          </a:prstGeom>
          <a:noFill/>
          <a:ln/>
        </p:spPr>
        <p:txBody>
          <a:bodyPr wrap="square" lIns="0" tIns="0" rIns="0" bIns="0" rtlCol="0" anchor="t"/>
          <a:lstStyle/>
          <a:p>
            <a:pPr marL="0" indent="0" algn="l">
              <a:lnSpc>
                <a:spcPts val="2100"/>
              </a:lnSpc>
              <a:buNone/>
            </a:pPr>
            <a:r>
              <a:rPr lang="en-US" sz="1300" dirty="0">
                <a:latin typeface="Times New Roman" panose="02020603050405020304" pitchFamily="18" charset="0"/>
                <a:ea typeface="IBM Plex Sans" pitchFamily="34" charset="-122"/>
                <a:cs typeface="Times New Roman" panose="02020603050405020304" pitchFamily="18" charset="0"/>
              </a:rPr>
              <a:t>Tuân thủ Luật Bản quyền 2022. Tránh sao chép nguyên văn các án lệ hoặc văn bản pháp luật được bảo hộ khi AI tổng hợp dữ liệu, đảm bảo nội dung do Thẩm phán tự diễn đạt.</a:t>
            </a:r>
            <a:endParaRPr lang="en-US" sz="1300" dirty="0">
              <a:latin typeface="Times New Roman" panose="02020603050405020304" pitchFamily="18" charset="0"/>
              <a:cs typeface="Times New Roman" panose="02020603050405020304" pitchFamily="18" charset="0"/>
            </a:endParaRPr>
          </a:p>
        </p:txBody>
      </p:sp>
      <p:sp>
        <p:nvSpPr>
          <p:cNvPr id="8" name="Shape 6"/>
          <p:cNvSpPr/>
          <p:nvPr/>
        </p:nvSpPr>
        <p:spPr>
          <a:xfrm>
            <a:off x="793790" y="3676650"/>
            <a:ext cx="680442" cy="1020723"/>
          </a:xfrm>
          <a:prstGeom prst="roundRect">
            <a:avLst>
              <a:gd name="adj" fmla="val 360022"/>
            </a:avLst>
          </a:prstGeom>
          <a:solidFill>
            <a:srgbClr val="CFDBFC"/>
          </a:solidFill>
          <a:ln w="7620">
            <a:solidFill>
              <a:srgbClr val="B5C1E2"/>
            </a:solidFill>
            <a:prstDash val="solid"/>
          </a:ln>
          <a:effectLst>
            <a:outerShdw dist="15240" dir="2700000" algn="bl" rotWithShape="0">
              <a:srgbClr val="B5C1E2">
                <a:alpha val="100000"/>
              </a:srgbClr>
            </a:outerShdw>
          </a:effectLst>
        </p:spPr>
      </p:sp>
      <p:sp>
        <p:nvSpPr>
          <p:cNvPr id="9" name="Text 7"/>
          <p:cNvSpPr/>
          <p:nvPr/>
        </p:nvSpPr>
        <p:spPr>
          <a:xfrm>
            <a:off x="1006435" y="4027527"/>
            <a:ext cx="255151" cy="318968"/>
          </a:xfrm>
          <a:prstGeom prst="rect">
            <a:avLst/>
          </a:prstGeom>
          <a:noFill/>
          <a:ln/>
        </p:spPr>
        <p:txBody>
          <a:bodyPr wrap="none" lIns="0" tIns="0" rIns="0" bIns="0" rtlCol="0" anchor="t"/>
          <a:lstStyle/>
          <a:p>
            <a:pPr marL="0" indent="0" algn="l">
              <a:lnSpc>
                <a:spcPts val="2000"/>
              </a:lnSpc>
              <a:buNone/>
            </a:pPr>
            <a:r>
              <a:rPr lang="en-US" sz="2000" dirty="0">
                <a:latin typeface="Times New Roman" panose="02020603050405020304" pitchFamily="18" charset="0"/>
                <a:ea typeface="Outfit Medium" pitchFamily="34" charset="-122"/>
                <a:cs typeface="Times New Roman" panose="02020603050405020304" pitchFamily="18" charset="0"/>
              </a:rPr>
              <a:t>2</a:t>
            </a:r>
            <a:endParaRPr lang="en-US" sz="2000" dirty="0">
              <a:latin typeface="Times New Roman" panose="02020603050405020304" pitchFamily="18" charset="0"/>
              <a:cs typeface="Times New Roman" panose="02020603050405020304" pitchFamily="18" charset="0"/>
            </a:endParaRPr>
          </a:p>
        </p:txBody>
      </p:sp>
      <p:sp>
        <p:nvSpPr>
          <p:cNvPr id="10" name="Text 8"/>
          <p:cNvSpPr/>
          <p:nvPr/>
        </p:nvSpPr>
        <p:spPr>
          <a:xfrm>
            <a:off x="1644253" y="3846671"/>
            <a:ext cx="2126456" cy="265747"/>
          </a:xfrm>
          <a:prstGeom prst="rect">
            <a:avLst/>
          </a:prstGeom>
          <a:noFill/>
          <a:ln/>
        </p:spPr>
        <p:txBody>
          <a:bodyPr wrap="none" lIns="0" tIns="0" rIns="0" bIns="0" rtlCol="0" anchor="t"/>
          <a:lstStyle/>
          <a:p>
            <a:pPr marL="0" indent="0" algn="l">
              <a:lnSpc>
                <a:spcPts val="2050"/>
              </a:lnSpc>
              <a:buNone/>
            </a:pPr>
            <a:r>
              <a:rPr lang="en-US" sz="1650" dirty="0">
                <a:latin typeface="Times New Roman" panose="02020603050405020304" pitchFamily="18" charset="0"/>
                <a:ea typeface="Outfit Medium" pitchFamily="34" charset="-122"/>
                <a:cs typeface="Times New Roman" panose="02020603050405020304" pitchFamily="18" charset="0"/>
              </a:rPr>
              <a:t>An Toàn Thông Tin</a:t>
            </a:r>
            <a:endParaRPr lang="en-US" sz="1650" dirty="0">
              <a:latin typeface="Times New Roman" panose="02020603050405020304" pitchFamily="18" charset="0"/>
              <a:cs typeface="Times New Roman" panose="02020603050405020304" pitchFamily="18" charset="0"/>
            </a:endParaRPr>
          </a:p>
        </p:txBody>
      </p:sp>
      <p:sp>
        <p:nvSpPr>
          <p:cNvPr id="11" name="Text 9"/>
          <p:cNvSpPr/>
          <p:nvPr/>
        </p:nvSpPr>
        <p:spPr>
          <a:xfrm>
            <a:off x="1644253" y="4214455"/>
            <a:ext cx="12192357" cy="272177"/>
          </a:xfrm>
          <a:prstGeom prst="rect">
            <a:avLst/>
          </a:prstGeom>
          <a:noFill/>
          <a:ln/>
        </p:spPr>
        <p:txBody>
          <a:bodyPr wrap="none" lIns="0" tIns="0" rIns="0" bIns="0" rtlCol="0" anchor="t"/>
          <a:lstStyle/>
          <a:p>
            <a:pPr marL="0" indent="0" algn="l">
              <a:lnSpc>
                <a:spcPts val="2100"/>
              </a:lnSpc>
              <a:buNone/>
            </a:pPr>
            <a:r>
              <a:rPr lang="en-US" sz="1300" dirty="0">
                <a:latin typeface="Times New Roman" panose="02020603050405020304" pitchFamily="18" charset="0"/>
                <a:ea typeface="IBM Plex Sans" pitchFamily="34" charset="-122"/>
                <a:cs typeface="Times New Roman" panose="02020603050405020304" pitchFamily="18" charset="0"/>
              </a:rPr>
              <a:t>Áp dụng Nghị định 13/2023/NĐ-CP. Bảo vệ nghiêm ngặt hồ sơ vụ án, đặc biệt là dữ liệu cá nhân, không tải dữ liệu nhạy cảm lên nền tảng AI công cộng.</a:t>
            </a:r>
            <a:endParaRPr lang="en-US" sz="1300" dirty="0">
              <a:latin typeface="Times New Roman" panose="02020603050405020304" pitchFamily="18" charset="0"/>
              <a:cs typeface="Times New Roman" panose="02020603050405020304" pitchFamily="18" charset="0"/>
            </a:endParaRPr>
          </a:p>
        </p:txBody>
      </p:sp>
      <p:sp>
        <p:nvSpPr>
          <p:cNvPr id="12" name="Shape 10"/>
          <p:cNvSpPr/>
          <p:nvPr/>
        </p:nvSpPr>
        <p:spPr>
          <a:xfrm>
            <a:off x="793790" y="4867394"/>
            <a:ext cx="680442" cy="1252180"/>
          </a:xfrm>
          <a:prstGeom prst="roundRect">
            <a:avLst>
              <a:gd name="adj" fmla="val 360022"/>
            </a:avLst>
          </a:prstGeom>
          <a:solidFill>
            <a:srgbClr val="CFDBFC"/>
          </a:solidFill>
          <a:ln w="7620">
            <a:solidFill>
              <a:srgbClr val="B5C1E2"/>
            </a:solidFill>
            <a:prstDash val="solid"/>
          </a:ln>
          <a:effectLst>
            <a:outerShdw dist="15240" dir="2700000" algn="bl" rotWithShape="0">
              <a:srgbClr val="B5C1E2">
                <a:alpha val="100000"/>
              </a:srgbClr>
            </a:outerShdw>
          </a:effectLst>
        </p:spPr>
      </p:sp>
      <p:sp>
        <p:nvSpPr>
          <p:cNvPr id="13" name="Text 11"/>
          <p:cNvSpPr/>
          <p:nvPr/>
        </p:nvSpPr>
        <p:spPr>
          <a:xfrm>
            <a:off x="1006435" y="5334000"/>
            <a:ext cx="255151" cy="318968"/>
          </a:xfrm>
          <a:prstGeom prst="rect">
            <a:avLst/>
          </a:prstGeom>
          <a:noFill/>
          <a:ln/>
        </p:spPr>
        <p:txBody>
          <a:bodyPr wrap="none" lIns="0" tIns="0" rIns="0" bIns="0" rtlCol="0" anchor="t"/>
          <a:lstStyle/>
          <a:p>
            <a:pPr marL="0" indent="0" algn="l">
              <a:lnSpc>
                <a:spcPts val="2000"/>
              </a:lnSpc>
              <a:buNone/>
            </a:pPr>
            <a:r>
              <a:rPr lang="en-US" sz="2000" dirty="0">
                <a:latin typeface="Times New Roman" panose="02020603050405020304" pitchFamily="18" charset="0"/>
                <a:ea typeface="Outfit Medium" pitchFamily="34" charset="-122"/>
                <a:cs typeface="Times New Roman" panose="02020603050405020304" pitchFamily="18" charset="0"/>
              </a:rPr>
              <a:t>3</a:t>
            </a:r>
            <a:endParaRPr lang="en-US" sz="2000" dirty="0">
              <a:latin typeface="Times New Roman" panose="02020603050405020304" pitchFamily="18" charset="0"/>
              <a:cs typeface="Times New Roman" panose="02020603050405020304" pitchFamily="18" charset="0"/>
            </a:endParaRPr>
          </a:p>
        </p:txBody>
      </p:sp>
      <p:sp>
        <p:nvSpPr>
          <p:cNvPr id="14" name="Text 12"/>
          <p:cNvSpPr/>
          <p:nvPr/>
        </p:nvSpPr>
        <p:spPr>
          <a:xfrm>
            <a:off x="1644253" y="5037415"/>
            <a:ext cx="2905125" cy="265747"/>
          </a:xfrm>
          <a:prstGeom prst="rect">
            <a:avLst/>
          </a:prstGeom>
          <a:noFill/>
          <a:ln/>
        </p:spPr>
        <p:txBody>
          <a:bodyPr wrap="none" lIns="0" tIns="0" rIns="0" bIns="0" rtlCol="0" anchor="t"/>
          <a:lstStyle/>
          <a:p>
            <a:pPr marL="0" indent="0" algn="l">
              <a:lnSpc>
                <a:spcPts val="2050"/>
              </a:lnSpc>
              <a:buNone/>
            </a:pPr>
            <a:r>
              <a:rPr lang="en-US" sz="1650" dirty="0">
                <a:latin typeface="Times New Roman" panose="02020603050405020304" pitchFamily="18" charset="0"/>
                <a:ea typeface="Outfit Medium" pitchFamily="34" charset="-122"/>
                <a:cs typeface="Times New Roman" panose="02020603050405020304" pitchFamily="18" charset="0"/>
              </a:rPr>
              <a:t>Tính Chính Xác và Kiểm Chứng</a:t>
            </a:r>
            <a:endParaRPr lang="en-US" sz="1650" dirty="0">
              <a:latin typeface="Times New Roman" panose="02020603050405020304" pitchFamily="18" charset="0"/>
              <a:cs typeface="Times New Roman" panose="02020603050405020304" pitchFamily="18" charset="0"/>
            </a:endParaRPr>
          </a:p>
        </p:txBody>
      </p:sp>
      <p:sp>
        <p:nvSpPr>
          <p:cNvPr id="15" name="Text 13"/>
          <p:cNvSpPr/>
          <p:nvPr/>
        </p:nvSpPr>
        <p:spPr>
          <a:xfrm>
            <a:off x="1644253" y="5405199"/>
            <a:ext cx="12192357" cy="544354"/>
          </a:xfrm>
          <a:prstGeom prst="rect">
            <a:avLst/>
          </a:prstGeom>
          <a:noFill/>
          <a:ln/>
        </p:spPr>
        <p:txBody>
          <a:bodyPr wrap="square" lIns="0" tIns="0" rIns="0" bIns="0" rtlCol="0" anchor="t"/>
          <a:lstStyle/>
          <a:p>
            <a:pPr marL="0" indent="0" algn="l">
              <a:lnSpc>
                <a:spcPts val="2100"/>
              </a:lnSpc>
              <a:buNone/>
            </a:pPr>
            <a:r>
              <a:rPr lang="en-US" sz="1300" dirty="0">
                <a:latin typeface="Times New Roman" panose="02020603050405020304" pitchFamily="18" charset="0"/>
                <a:ea typeface="IBM Plex Sans" pitchFamily="34" charset="-122"/>
                <a:cs typeface="Times New Roman" panose="02020603050405020304" pitchFamily="18" charset="0"/>
              </a:rPr>
              <a:t>Mọi gợi ý từ AI chỉ mang tính tham khảo. Bắt buộc kiểm chứng chéo với nguồn chính thống và các văn bản quy phạm pháp luật gốc trước khi áp dụng vào phán quyết cuối cùng.</a:t>
            </a:r>
            <a:endParaRPr lang="en-US" sz="1300" dirty="0">
              <a:latin typeface="Times New Roman" panose="02020603050405020304" pitchFamily="18" charset="0"/>
              <a:cs typeface="Times New Roman" panose="02020603050405020304" pitchFamily="18" charset="0"/>
            </a:endParaRPr>
          </a:p>
        </p:txBody>
      </p:sp>
      <p:sp>
        <p:nvSpPr>
          <p:cNvPr id="16" name="Shape 14"/>
          <p:cNvSpPr/>
          <p:nvPr/>
        </p:nvSpPr>
        <p:spPr>
          <a:xfrm>
            <a:off x="793790" y="6289596"/>
            <a:ext cx="680442" cy="1020723"/>
          </a:xfrm>
          <a:prstGeom prst="roundRect">
            <a:avLst>
              <a:gd name="adj" fmla="val 360022"/>
            </a:avLst>
          </a:prstGeom>
          <a:solidFill>
            <a:srgbClr val="CFDBFC"/>
          </a:solidFill>
          <a:ln w="7620">
            <a:solidFill>
              <a:srgbClr val="B5C1E2"/>
            </a:solidFill>
            <a:prstDash val="solid"/>
          </a:ln>
          <a:effectLst>
            <a:outerShdw dist="15240" dir="2700000" algn="bl" rotWithShape="0">
              <a:srgbClr val="B5C1E2">
                <a:alpha val="100000"/>
              </a:srgbClr>
            </a:outerShdw>
          </a:effectLst>
        </p:spPr>
      </p:sp>
      <p:sp>
        <p:nvSpPr>
          <p:cNvPr id="17" name="Text 15"/>
          <p:cNvSpPr/>
          <p:nvPr/>
        </p:nvSpPr>
        <p:spPr>
          <a:xfrm>
            <a:off x="1006435" y="6640473"/>
            <a:ext cx="255151" cy="318968"/>
          </a:xfrm>
          <a:prstGeom prst="rect">
            <a:avLst/>
          </a:prstGeom>
          <a:noFill/>
          <a:ln/>
        </p:spPr>
        <p:txBody>
          <a:bodyPr wrap="none" lIns="0" tIns="0" rIns="0" bIns="0" rtlCol="0" anchor="t"/>
          <a:lstStyle/>
          <a:p>
            <a:pPr marL="0" indent="0" algn="l">
              <a:lnSpc>
                <a:spcPts val="2000"/>
              </a:lnSpc>
              <a:buNone/>
            </a:pPr>
            <a:r>
              <a:rPr lang="en-US" sz="2000" dirty="0">
                <a:latin typeface="Times New Roman" panose="02020603050405020304" pitchFamily="18" charset="0"/>
                <a:ea typeface="Outfit Medium" pitchFamily="34" charset="-122"/>
                <a:cs typeface="Times New Roman" panose="02020603050405020304" pitchFamily="18" charset="0"/>
              </a:rPr>
              <a:t>4</a:t>
            </a:r>
            <a:endParaRPr lang="en-US" sz="2000" dirty="0">
              <a:latin typeface="Times New Roman" panose="02020603050405020304" pitchFamily="18" charset="0"/>
              <a:cs typeface="Times New Roman" panose="02020603050405020304" pitchFamily="18" charset="0"/>
            </a:endParaRPr>
          </a:p>
        </p:txBody>
      </p:sp>
      <p:sp>
        <p:nvSpPr>
          <p:cNvPr id="18" name="Text 16"/>
          <p:cNvSpPr/>
          <p:nvPr/>
        </p:nvSpPr>
        <p:spPr>
          <a:xfrm>
            <a:off x="1644253" y="6459617"/>
            <a:ext cx="2126456" cy="265747"/>
          </a:xfrm>
          <a:prstGeom prst="rect">
            <a:avLst/>
          </a:prstGeom>
          <a:noFill/>
          <a:ln/>
        </p:spPr>
        <p:txBody>
          <a:bodyPr wrap="none" lIns="0" tIns="0" rIns="0" bIns="0" rtlCol="0" anchor="t"/>
          <a:lstStyle/>
          <a:p>
            <a:pPr marL="0" indent="0" algn="l">
              <a:lnSpc>
                <a:spcPts val="2050"/>
              </a:lnSpc>
              <a:buNone/>
            </a:pPr>
            <a:r>
              <a:rPr lang="en-US" sz="1650" dirty="0">
                <a:latin typeface="Times New Roman" panose="02020603050405020304" pitchFamily="18" charset="0"/>
                <a:ea typeface="Outfit Medium" pitchFamily="34" charset="-122"/>
                <a:cs typeface="Times New Roman" panose="02020603050405020304" pitchFamily="18" charset="0"/>
              </a:rPr>
              <a:t>Đạo Đức Nghề Nghiệp</a:t>
            </a:r>
            <a:endParaRPr lang="en-US" sz="1650" dirty="0">
              <a:latin typeface="Times New Roman" panose="02020603050405020304" pitchFamily="18" charset="0"/>
              <a:cs typeface="Times New Roman" panose="02020603050405020304" pitchFamily="18" charset="0"/>
            </a:endParaRPr>
          </a:p>
        </p:txBody>
      </p:sp>
      <p:sp>
        <p:nvSpPr>
          <p:cNvPr id="19" name="Text 17"/>
          <p:cNvSpPr/>
          <p:nvPr/>
        </p:nvSpPr>
        <p:spPr>
          <a:xfrm>
            <a:off x="1644253" y="6827401"/>
            <a:ext cx="12192357" cy="272177"/>
          </a:xfrm>
          <a:prstGeom prst="rect">
            <a:avLst/>
          </a:prstGeom>
          <a:noFill/>
          <a:ln/>
        </p:spPr>
        <p:txBody>
          <a:bodyPr wrap="none" lIns="0" tIns="0" rIns="0" bIns="0" rtlCol="0" anchor="t"/>
          <a:lstStyle/>
          <a:p>
            <a:pPr marL="0" indent="0" algn="l">
              <a:lnSpc>
                <a:spcPts val="2100"/>
              </a:lnSpc>
              <a:buNone/>
            </a:pPr>
            <a:r>
              <a:rPr lang="en-US" sz="1300" dirty="0">
                <a:latin typeface="Times New Roman" panose="02020603050405020304" pitchFamily="18" charset="0"/>
                <a:ea typeface="IBM Plex Sans" pitchFamily="34" charset="-122"/>
                <a:cs typeface="Times New Roman" panose="02020603050405020304" pitchFamily="18" charset="0"/>
              </a:rPr>
              <a:t>Duy trì sự trung thực, khách quan và độc lập trong phán quyết. Trách nhiệm cuối cùng luôn thuộc về Thẩm phán, không ủy quyền cho AI.</a:t>
            </a:r>
            <a:endParaRPr lang="en-US" sz="13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42010"/>
            <a:ext cx="12437626" cy="566976"/>
          </a:xfrm>
          <a:prstGeom prst="rect">
            <a:avLst/>
          </a:prstGeom>
          <a:noFill/>
          <a:ln/>
        </p:spPr>
        <p:txBody>
          <a:bodyPr wrap="none" lIns="0" tIns="0" rIns="0" bIns="0" rtlCol="0" anchor="t"/>
          <a:lstStyle/>
          <a:p>
            <a:pPr marL="0" indent="0" algn="l">
              <a:lnSpc>
                <a:spcPts val="4450"/>
              </a:lnSpc>
              <a:buNone/>
            </a:pPr>
            <a:r>
              <a:rPr lang="en-US" sz="3550" dirty="0">
                <a:latin typeface="Times New Roman" panose="02020603050405020304" pitchFamily="18" charset="0"/>
                <a:ea typeface="Outfit Medium" pitchFamily="34" charset="-122"/>
                <a:cs typeface="Times New Roman" panose="02020603050405020304" pitchFamily="18" charset="0"/>
              </a:rPr>
              <a:t>VÍ DỤ: AN TOÀN THÔNG TIN &amp; BẢO MẬT HỒ SƠ</a:t>
            </a:r>
            <a:endParaRPr lang="en-US" sz="3550" dirty="0">
              <a:latin typeface="Times New Roman" panose="02020603050405020304" pitchFamily="18" charset="0"/>
              <a:cs typeface="Times New Roman" panose="02020603050405020304" pitchFamily="18" charset="0"/>
            </a:endParaRPr>
          </a:p>
        </p:txBody>
      </p:sp>
      <p:sp>
        <p:nvSpPr>
          <p:cNvPr id="3" name="Text 1"/>
          <p:cNvSpPr/>
          <p:nvPr/>
        </p:nvSpPr>
        <p:spPr>
          <a:xfrm>
            <a:off x="793790" y="1771888"/>
            <a:ext cx="13042821" cy="290274"/>
          </a:xfrm>
          <a:prstGeom prst="rect">
            <a:avLst/>
          </a:prstGeom>
          <a:noFill/>
          <a:ln/>
        </p:spPr>
        <p:txBody>
          <a:bodyPr wrap="none" lIns="0" tIns="0" rIns="0" bIns="0" rtlCol="0" anchor="t"/>
          <a:lstStyle/>
          <a:p>
            <a:pPr marL="0" indent="0" algn="l">
              <a:lnSpc>
                <a:spcPts val="2250"/>
              </a:lnSpc>
              <a:buNone/>
            </a:pPr>
            <a:r>
              <a:rPr lang="en-US" sz="1400" dirty="0">
                <a:latin typeface="Times New Roman" panose="02020603050405020304" pitchFamily="18" charset="0"/>
                <a:ea typeface="IBM Plex Sans" pitchFamily="34" charset="-122"/>
                <a:cs typeface="Times New Roman" panose="02020603050405020304" pitchFamily="18" charset="0"/>
              </a:rPr>
              <a:t>Ưu tiên phi định danh hóa (Anonymization) dữ liệu nhạy cảm trước khi đưa vào các mô hình AI để phân tích, tuân thủ Nghị định 13/2023/NĐ-CP.</a:t>
            </a:r>
            <a:endParaRPr lang="en-US" sz="1400" dirty="0">
              <a:latin typeface="Times New Roman" panose="02020603050405020304" pitchFamily="18" charset="0"/>
              <a:cs typeface="Times New Roman" panose="02020603050405020304" pitchFamily="18" charset="0"/>
            </a:endParaRPr>
          </a:p>
        </p:txBody>
      </p:sp>
      <p:sp>
        <p:nvSpPr>
          <p:cNvPr id="4" name="Shape 2"/>
          <p:cNvSpPr/>
          <p:nvPr/>
        </p:nvSpPr>
        <p:spPr>
          <a:xfrm>
            <a:off x="793790" y="2742486"/>
            <a:ext cx="6974324" cy="1993702"/>
          </a:xfrm>
          <a:prstGeom prst="roundRect">
            <a:avLst>
              <a:gd name="adj" fmla="val 5504"/>
            </a:avLst>
          </a:prstGeom>
          <a:solidFill>
            <a:srgbClr val="FFFFFF">
              <a:alpha val="95000"/>
            </a:srgbClr>
          </a:solidFill>
          <a:ln/>
          <a:effectLst>
            <a:outerShdw dist="16510" dir="2700000" algn="bl" rotWithShape="0">
              <a:srgbClr val="B5C1E2">
                <a:alpha val="100000"/>
              </a:srgbClr>
            </a:outerShdw>
          </a:effectLst>
        </p:spPr>
      </p:sp>
      <p:sp>
        <p:nvSpPr>
          <p:cNvPr id="5" name="Shape 3"/>
          <p:cNvSpPr/>
          <p:nvPr/>
        </p:nvSpPr>
        <p:spPr>
          <a:xfrm>
            <a:off x="793790" y="2719626"/>
            <a:ext cx="6974324" cy="91440"/>
          </a:xfrm>
          <a:prstGeom prst="roundRect">
            <a:avLst>
              <a:gd name="adj" fmla="val 178605"/>
            </a:avLst>
          </a:prstGeom>
          <a:solidFill>
            <a:srgbClr val="A2B9F9"/>
          </a:solidFill>
          <a:ln/>
        </p:spPr>
      </p:sp>
      <p:sp>
        <p:nvSpPr>
          <p:cNvPr id="6" name="Shape 4"/>
          <p:cNvSpPr/>
          <p:nvPr/>
        </p:nvSpPr>
        <p:spPr>
          <a:xfrm>
            <a:off x="4008715" y="2470309"/>
            <a:ext cx="544354" cy="544354"/>
          </a:xfrm>
          <a:prstGeom prst="roundRect">
            <a:avLst>
              <a:gd name="adj" fmla="val 167979"/>
            </a:avLst>
          </a:prstGeom>
          <a:solidFill>
            <a:srgbClr val="A2B9F9"/>
          </a:solidFill>
          <a:ln/>
        </p:spPr>
      </p:sp>
      <p:pic>
        <p:nvPicPr>
          <p:cNvPr id="7" name="Image 0" descr="preencoded.png"/>
          <p:cNvPicPr>
            <a:picLocks noChangeAspect="1"/>
          </p:cNvPicPr>
          <p:nvPr/>
        </p:nvPicPr>
        <p:blipFill>
          <a:blip r:embed="rId3"/>
          <a:stretch>
            <a:fillRect/>
          </a:stretch>
        </p:blipFill>
        <p:spPr>
          <a:xfrm>
            <a:off x="4172069" y="2606397"/>
            <a:ext cx="217646" cy="272177"/>
          </a:xfrm>
          <a:prstGeom prst="rect">
            <a:avLst/>
          </a:prstGeom>
        </p:spPr>
      </p:pic>
      <p:sp>
        <p:nvSpPr>
          <p:cNvPr id="8" name="Text 5"/>
          <p:cNvSpPr/>
          <p:nvPr/>
        </p:nvSpPr>
        <p:spPr>
          <a:xfrm>
            <a:off x="998101" y="3196114"/>
            <a:ext cx="4020622" cy="283488"/>
          </a:xfrm>
          <a:prstGeom prst="rect">
            <a:avLst/>
          </a:prstGeom>
          <a:noFill/>
          <a:ln/>
        </p:spPr>
        <p:txBody>
          <a:bodyPr wrap="none" lIns="0" tIns="0" rIns="0" bIns="0" rtlCol="0" anchor="t"/>
          <a:lstStyle/>
          <a:p>
            <a:pPr marL="0" indent="0" algn="l">
              <a:lnSpc>
                <a:spcPts val="2200"/>
              </a:lnSpc>
              <a:buNone/>
            </a:pPr>
            <a:r>
              <a:rPr lang="en-US" sz="1750" dirty="0">
                <a:latin typeface="Times New Roman" panose="02020603050405020304" pitchFamily="18" charset="0"/>
                <a:ea typeface="Outfit Medium" pitchFamily="34" charset="-122"/>
                <a:cs typeface="Times New Roman" panose="02020603050405020304" pitchFamily="18" charset="0"/>
              </a:rPr>
              <a:t>❌ Tải Hồ Sơ Lên Cloud Công Cộng (SAI)</a:t>
            </a:r>
            <a:endParaRPr lang="en-US" sz="1750" dirty="0">
              <a:latin typeface="Times New Roman" panose="02020603050405020304" pitchFamily="18" charset="0"/>
              <a:cs typeface="Times New Roman" panose="02020603050405020304" pitchFamily="18" charset="0"/>
            </a:endParaRPr>
          </a:p>
        </p:txBody>
      </p:sp>
      <p:sp>
        <p:nvSpPr>
          <p:cNvPr id="9" name="Text 6"/>
          <p:cNvSpPr/>
          <p:nvPr/>
        </p:nvSpPr>
        <p:spPr>
          <a:xfrm>
            <a:off x="998101" y="3661053"/>
            <a:ext cx="6565702" cy="870823"/>
          </a:xfrm>
          <a:prstGeom prst="rect">
            <a:avLst/>
          </a:prstGeom>
          <a:noFill/>
          <a:ln/>
        </p:spPr>
        <p:txBody>
          <a:bodyPr wrap="square" lIns="0" tIns="0" rIns="0" bIns="0" rtlCol="0" anchor="t"/>
          <a:lstStyle/>
          <a:p>
            <a:pPr marL="0" indent="0" algn="l">
              <a:lnSpc>
                <a:spcPts val="2250"/>
              </a:lnSpc>
              <a:buNone/>
            </a:pPr>
            <a:r>
              <a:rPr lang="en-US" sz="1400" dirty="0">
                <a:latin typeface="Times New Roman" panose="02020603050405020304" pitchFamily="18" charset="0"/>
                <a:ea typeface="IBM Plex Sans" pitchFamily="34" charset="-122"/>
                <a:cs typeface="Times New Roman" panose="02020603050405020304" pitchFamily="18" charset="0"/>
              </a:rPr>
              <a:t>Nhân viên Tòa án tải toàn bộ hồ sơ vụ án hình sự, bao gồm tên thật của bị cáo, địa chỉ, và các chứng cứ nhạy cảm, lên một dịch vụ AI đám mây (public cloud) để tóm tắt vụ án.</a:t>
            </a:r>
            <a:endParaRPr lang="en-US" sz="1400" dirty="0">
              <a:latin typeface="Times New Roman" panose="02020603050405020304" pitchFamily="18" charset="0"/>
              <a:cs typeface="Times New Roman" panose="02020603050405020304" pitchFamily="18" charset="0"/>
            </a:endParaRPr>
          </a:p>
        </p:txBody>
      </p:sp>
      <p:sp>
        <p:nvSpPr>
          <p:cNvPr id="10" name="Shape 7"/>
          <p:cNvSpPr/>
          <p:nvPr/>
        </p:nvSpPr>
        <p:spPr>
          <a:xfrm>
            <a:off x="793790" y="5189815"/>
            <a:ext cx="6974324" cy="1993702"/>
          </a:xfrm>
          <a:prstGeom prst="roundRect">
            <a:avLst>
              <a:gd name="adj" fmla="val 5504"/>
            </a:avLst>
          </a:prstGeom>
          <a:solidFill>
            <a:srgbClr val="FFFFFF">
              <a:alpha val="95000"/>
            </a:srgbClr>
          </a:solidFill>
          <a:ln/>
          <a:effectLst>
            <a:outerShdw dist="16510" dir="2700000" algn="bl" rotWithShape="0">
              <a:srgbClr val="B5C1E2">
                <a:alpha val="100000"/>
              </a:srgbClr>
            </a:outerShdw>
          </a:effectLst>
        </p:spPr>
      </p:sp>
      <p:sp>
        <p:nvSpPr>
          <p:cNvPr id="11" name="Shape 8"/>
          <p:cNvSpPr/>
          <p:nvPr/>
        </p:nvSpPr>
        <p:spPr>
          <a:xfrm>
            <a:off x="793790" y="5166955"/>
            <a:ext cx="6974324" cy="91440"/>
          </a:xfrm>
          <a:prstGeom prst="roundRect">
            <a:avLst>
              <a:gd name="adj" fmla="val 178605"/>
            </a:avLst>
          </a:prstGeom>
          <a:solidFill>
            <a:srgbClr val="A2B9F9"/>
          </a:solidFill>
          <a:ln/>
        </p:spPr>
      </p:sp>
      <p:sp>
        <p:nvSpPr>
          <p:cNvPr id="12" name="Shape 9"/>
          <p:cNvSpPr/>
          <p:nvPr/>
        </p:nvSpPr>
        <p:spPr>
          <a:xfrm>
            <a:off x="4008715" y="4917638"/>
            <a:ext cx="544354" cy="544354"/>
          </a:xfrm>
          <a:prstGeom prst="roundRect">
            <a:avLst>
              <a:gd name="adj" fmla="val 167979"/>
            </a:avLst>
          </a:prstGeom>
          <a:solidFill>
            <a:srgbClr val="A2B9F9"/>
          </a:solidFill>
          <a:ln/>
        </p:spPr>
      </p:sp>
      <p:pic>
        <p:nvPicPr>
          <p:cNvPr id="13" name="Image 1" descr="preencoded.png"/>
          <p:cNvPicPr>
            <a:picLocks noChangeAspect="1"/>
          </p:cNvPicPr>
          <p:nvPr/>
        </p:nvPicPr>
        <p:blipFill>
          <a:blip r:embed="rId4"/>
          <a:stretch>
            <a:fillRect/>
          </a:stretch>
        </p:blipFill>
        <p:spPr>
          <a:xfrm>
            <a:off x="4172069" y="5053727"/>
            <a:ext cx="217646" cy="272177"/>
          </a:xfrm>
          <a:prstGeom prst="rect">
            <a:avLst/>
          </a:prstGeom>
        </p:spPr>
      </p:pic>
      <p:sp>
        <p:nvSpPr>
          <p:cNvPr id="14" name="Text 10"/>
          <p:cNvSpPr/>
          <p:nvPr/>
        </p:nvSpPr>
        <p:spPr>
          <a:xfrm>
            <a:off x="998101" y="5643443"/>
            <a:ext cx="3315533" cy="283488"/>
          </a:xfrm>
          <a:prstGeom prst="rect">
            <a:avLst/>
          </a:prstGeom>
          <a:noFill/>
          <a:ln/>
        </p:spPr>
        <p:txBody>
          <a:bodyPr wrap="none" lIns="0" tIns="0" rIns="0" bIns="0" rtlCol="0" anchor="t"/>
          <a:lstStyle/>
          <a:p>
            <a:pPr marL="0" indent="0" algn="l">
              <a:lnSpc>
                <a:spcPts val="2200"/>
              </a:lnSpc>
              <a:buNone/>
            </a:pPr>
            <a:r>
              <a:rPr lang="en-US" sz="1750" dirty="0">
                <a:latin typeface="Times New Roman" panose="02020603050405020304" pitchFamily="18" charset="0"/>
                <a:ea typeface="Outfit Medium" pitchFamily="34" charset="-122"/>
                <a:cs typeface="Times New Roman" panose="02020603050405020304" pitchFamily="18" charset="0"/>
              </a:rPr>
              <a:t>✅ Xử Lý Dữ Liệu Nội Bộ (ĐÚNG)</a:t>
            </a:r>
            <a:endParaRPr lang="en-US" sz="1750" dirty="0">
              <a:latin typeface="Times New Roman" panose="02020603050405020304" pitchFamily="18" charset="0"/>
              <a:cs typeface="Times New Roman" panose="02020603050405020304" pitchFamily="18" charset="0"/>
            </a:endParaRPr>
          </a:p>
        </p:txBody>
      </p:sp>
      <p:sp>
        <p:nvSpPr>
          <p:cNvPr id="15" name="Text 11"/>
          <p:cNvSpPr/>
          <p:nvPr/>
        </p:nvSpPr>
        <p:spPr>
          <a:xfrm>
            <a:off x="998101" y="6108383"/>
            <a:ext cx="6565702" cy="870823"/>
          </a:xfrm>
          <a:prstGeom prst="rect">
            <a:avLst/>
          </a:prstGeom>
          <a:noFill/>
          <a:ln/>
        </p:spPr>
        <p:txBody>
          <a:bodyPr wrap="square" lIns="0" tIns="0" rIns="0" bIns="0" rtlCol="0" anchor="t"/>
          <a:lstStyle/>
          <a:p>
            <a:pPr marL="0" indent="0" algn="l">
              <a:lnSpc>
                <a:spcPts val="2250"/>
              </a:lnSpc>
              <a:buNone/>
            </a:pPr>
            <a:r>
              <a:rPr lang="en-US" sz="1400" dirty="0">
                <a:latin typeface="Times New Roman" panose="02020603050405020304" pitchFamily="18" charset="0"/>
                <a:ea typeface="IBM Plex Sans" pitchFamily="34" charset="-122"/>
                <a:cs typeface="Times New Roman" panose="02020603050405020304" pitchFamily="18" charset="0"/>
              </a:rPr>
              <a:t>Nhập các thông tin đã được phi định danh hóa, như "phân tích xu hướng các vụ tham nhũng trong 5 năm gần đây", vào hệ thống AI nội bộ TAND TP.HCM. Dữ liệu gốc được xóa khỏi hệ thống sau khi phân tích.</a:t>
            </a:r>
            <a:endParaRPr lang="en-US" sz="1400" dirty="0">
              <a:latin typeface="Times New Roman" panose="02020603050405020304" pitchFamily="18" charset="0"/>
              <a:cs typeface="Times New Roman" panose="02020603050405020304" pitchFamily="18" charset="0"/>
            </a:endParaRPr>
          </a:p>
        </p:txBody>
      </p:sp>
      <p:pic>
        <p:nvPicPr>
          <p:cNvPr id="16" name="Image 2" descr="preencoded.png"/>
          <p:cNvPicPr>
            <a:picLocks noChangeAspect="1"/>
          </p:cNvPicPr>
          <p:nvPr/>
        </p:nvPicPr>
        <p:blipFill>
          <a:blip r:embed="rId5"/>
          <a:stretch>
            <a:fillRect/>
          </a:stretch>
        </p:blipFill>
        <p:spPr>
          <a:xfrm>
            <a:off x="8218408" y="2470309"/>
            <a:ext cx="4500563" cy="450056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695682"/>
            <a:ext cx="13042821" cy="1417558"/>
          </a:xfrm>
          <a:prstGeom prst="rect">
            <a:avLst/>
          </a:prstGeom>
          <a:noFill/>
          <a:ln/>
        </p:spPr>
        <p:txBody>
          <a:bodyPr wrap="squar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VÍ DỤ: TÍNH CHÍNH XÁC VÀ TRÁCH NHIỆM PHÁN QUYẾT</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2566868"/>
            <a:ext cx="13042821"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Trách nhiệm kiểm chứng và xác minh luôn thuộc về Thẩm phán. AI chỉ là công cụ hỗ trợ, không thay thế quá trình ra quyết định chuyên môn.</a:t>
            </a:r>
            <a:endParaRPr lang="en-US" sz="1750"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793790" y="3547824"/>
            <a:ext cx="680442" cy="680442"/>
          </a:xfrm>
          <a:prstGeom prst="rect">
            <a:avLst/>
          </a:prstGeom>
        </p:spPr>
      </p:pic>
      <p:sp>
        <p:nvSpPr>
          <p:cNvPr id="5" name="Text 2"/>
          <p:cNvSpPr/>
          <p:nvPr/>
        </p:nvSpPr>
        <p:spPr>
          <a:xfrm>
            <a:off x="793790" y="4511754"/>
            <a:ext cx="4158615" cy="708660"/>
          </a:xfrm>
          <a:prstGeom prst="rect">
            <a:avLst/>
          </a:prstGeom>
          <a:noFill/>
          <a:ln/>
        </p:spPr>
        <p:txBody>
          <a:bodyPr wrap="squar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 Áp Dụng Dữ Liệu Thiếu Chính Xác (SAI)</a:t>
            </a:r>
            <a:endParaRPr lang="en-US" sz="2200" dirty="0">
              <a:latin typeface="Times New Roman" panose="02020603050405020304" pitchFamily="18" charset="0"/>
              <a:cs typeface="Times New Roman" panose="02020603050405020304" pitchFamily="18" charset="0"/>
            </a:endParaRPr>
          </a:p>
        </p:txBody>
      </p:sp>
      <p:sp>
        <p:nvSpPr>
          <p:cNvPr id="6" name="Text 3"/>
          <p:cNvSpPr/>
          <p:nvPr/>
        </p:nvSpPr>
        <p:spPr>
          <a:xfrm>
            <a:off x="793790" y="5356503"/>
            <a:ext cx="4158615" cy="1814513"/>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AI gợi ý số liệu về diện tích đất tranh chấp bị sai lệch do lỗi thu thập dữ liệu nguồn. Thẩm phán tin tưởng tuyệt đối vào gợi ý này và ký bản án mà không kiểm tra lại với hồ sơ địa chính gốc.</a:t>
            </a:r>
            <a:endParaRPr lang="en-US" sz="1750" dirty="0">
              <a:latin typeface="Times New Roman" panose="02020603050405020304" pitchFamily="18" charset="0"/>
              <a:cs typeface="Times New Roman" panose="02020603050405020304" pitchFamily="18" charset="0"/>
            </a:endParaRPr>
          </a:p>
        </p:txBody>
      </p:sp>
      <p:pic>
        <p:nvPicPr>
          <p:cNvPr id="7" name="Image 1" descr="preencoded.png"/>
          <p:cNvPicPr>
            <a:picLocks noChangeAspect="1"/>
          </p:cNvPicPr>
          <p:nvPr/>
        </p:nvPicPr>
        <p:blipFill>
          <a:blip r:embed="rId4"/>
          <a:stretch>
            <a:fillRect/>
          </a:stretch>
        </p:blipFill>
        <p:spPr>
          <a:xfrm>
            <a:off x="5235893" y="3547824"/>
            <a:ext cx="680442" cy="680442"/>
          </a:xfrm>
          <a:prstGeom prst="rect">
            <a:avLst/>
          </a:prstGeom>
        </p:spPr>
      </p:pic>
      <p:sp>
        <p:nvSpPr>
          <p:cNvPr id="8" name="Text 4"/>
          <p:cNvSpPr/>
          <p:nvPr/>
        </p:nvSpPr>
        <p:spPr>
          <a:xfrm>
            <a:off x="5235893" y="4511754"/>
            <a:ext cx="4158615" cy="708660"/>
          </a:xfrm>
          <a:prstGeom prst="rect">
            <a:avLst/>
          </a:prstGeom>
          <a:noFill/>
          <a:ln/>
        </p:spPr>
        <p:txBody>
          <a:bodyPr wrap="squar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 Kiểm Chứng Chéo Nguồn Chính Thống (ĐÚNG)</a:t>
            </a:r>
            <a:endParaRPr lang="en-US" sz="2200" dirty="0">
              <a:latin typeface="Times New Roman" panose="02020603050405020304" pitchFamily="18" charset="0"/>
              <a:cs typeface="Times New Roman" panose="02020603050405020304" pitchFamily="18" charset="0"/>
            </a:endParaRPr>
          </a:p>
        </p:txBody>
      </p:sp>
      <p:sp>
        <p:nvSpPr>
          <p:cNvPr id="9" name="Text 5"/>
          <p:cNvSpPr/>
          <p:nvPr/>
        </p:nvSpPr>
        <p:spPr>
          <a:xfrm>
            <a:off x="5235893" y="5356503"/>
            <a:ext cx="4158615" cy="217741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AI gợi ý dàn ý và cấu trúc cho bản án tranh chấp đất đai. Thẩm phán kiểm chứng từng số liệu cụ thể (như thông tin sổ đỏ, quy hoạch) từ Cổng Đăng ký Đất đai Quốc gia trước khi hoàn thiện và ban hành phán quyết.</a:t>
            </a:r>
            <a:endParaRPr lang="en-US" sz="1750" dirty="0">
              <a:latin typeface="Times New Roman" panose="02020603050405020304" pitchFamily="18" charset="0"/>
              <a:cs typeface="Times New Roman" panose="02020603050405020304" pitchFamily="18" charset="0"/>
            </a:endParaRPr>
          </a:p>
        </p:txBody>
      </p:sp>
      <p:pic>
        <p:nvPicPr>
          <p:cNvPr id="10" name="Image 2" descr="preencoded.png"/>
          <p:cNvPicPr>
            <a:picLocks noChangeAspect="1"/>
          </p:cNvPicPr>
          <p:nvPr/>
        </p:nvPicPr>
        <p:blipFill>
          <a:blip r:embed="rId5"/>
          <a:stretch>
            <a:fillRect/>
          </a:stretch>
        </p:blipFill>
        <p:spPr>
          <a:xfrm>
            <a:off x="9677995" y="3547824"/>
            <a:ext cx="680442" cy="680442"/>
          </a:xfrm>
          <a:prstGeom prst="rect">
            <a:avLst/>
          </a:prstGeom>
        </p:spPr>
      </p:pic>
      <p:sp>
        <p:nvSpPr>
          <p:cNvPr id="11" name="Text 6"/>
          <p:cNvSpPr/>
          <p:nvPr/>
        </p:nvSpPr>
        <p:spPr>
          <a:xfrm>
            <a:off x="9677995" y="4511754"/>
            <a:ext cx="2835235"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NGUYÊN TẮC CƠ BẢN</a:t>
            </a:r>
            <a:endParaRPr lang="en-US" sz="2200" dirty="0">
              <a:latin typeface="Times New Roman" panose="02020603050405020304" pitchFamily="18" charset="0"/>
              <a:cs typeface="Times New Roman" panose="02020603050405020304" pitchFamily="18" charset="0"/>
            </a:endParaRPr>
          </a:p>
        </p:txBody>
      </p:sp>
      <p:sp>
        <p:nvSpPr>
          <p:cNvPr id="12" name="Text 7"/>
          <p:cNvSpPr/>
          <p:nvPr/>
        </p:nvSpPr>
        <p:spPr>
          <a:xfrm>
            <a:off x="9677995" y="5002173"/>
            <a:ext cx="4158615" cy="1451610"/>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Sử dụng AI để tăng tốc độ và hiệu suất, nhưng không bao giờ để AI quyết định tính hợp pháp hay tính công bằng của một phán quyết pháp luật.</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08860"/>
            <a:ext cx="7556421" cy="1417558"/>
          </a:xfrm>
          <a:prstGeom prst="rect">
            <a:avLst/>
          </a:prstGeom>
          <a:noFill/>
          <a:ln/>
        </p:spPr>
        <p:txBody>
          <a:bodyPr wrap="squar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DUY TRÌ VAI TRÒ CHỦ ĐẠO CỦA THẨM PHÁN</a:t>
            </a:r>
            <a:endParaRPr lang="en-US" sz="4450" dirty="0">
              <a:latin typeface="Times New Roman" panose="02020603050405020304" pitchFamily="18" charset="0"/>
              <a:cs typeface="Times New Roman" panose="02020603050405020304" pitchFamily="18" charset="0"/>
            </a:endParaRPr>
          </a:p>
        </p:txBody>
      </p:sp>
      <p:sp>
        <p:nvSpPr>
          <p:cNvPr id="4" name="Text 1"/>
          <p:cNvSpPr/>
          <p:nvPr/>
        </p:nvSpPr>
        <p:spPr>
          <a:xfrm>
            <a:off x="6620351" y="4321731"/>
            <a:ext cx="7216259" cy="362903"/>
          </a:xfrm>
          <a:prstGeom prst="rect">
            <a:avLst/>
          </a:prstGeom>
          <a:noFill/>
          <a:ln/>
        </p:spPr>
        <p:txBody>
          <a:bodyPr wrap="none" lIns="0" tIns="0" rIns="0" bIns="0" rtlCol="0" anchor="t"/>
          <a:lstStyle/>
          <a:p>
            <a:pPr marL="0" indent="0" algn="l">
              <a:lnSpc>
                <a:spcPts val="2850"/>
              </a:lnSpc>
              <a:buNone/>
            </a:pPr>
            <a:r>
              <a:rPr lang="en-US" sz="1750" b="1" dirty="0">
                <a:latin typeface="Times New Roman" panose="02020603050405020304" pitchFamily="18" charset="0"/>
                <a:ea typeface="IBM Plex Sans" pitchFamily="34" charset="-122"/>
                <a:cs typeface="Times New Roman" panose="02020603050405020304" pitchFamily="18" charset="0"/>
              </a:rPr>
              <a:t>"Trí tuệ Nhân tạo là chất xúc tác, không phải là người thay thế."</a:t>
            </a:r>
            <a:endParaRPr lang="en-US" sz="1750" dirty="0">
              <a:latin typeface="Times New Roman" panose="02020603050405020304" pitchFamily="18" charset="0"/>
              <a:cs typeface="Times New Roman" panose="02020603050405020304" pitchFamily="18" charset="0"/>
            </a:endParaRPr>
          </a:p>
        </p:txBody>
      </p:sp>
      <p:sp>
        <p:nvSpPr>
          <p:cNvPr id="5" name="Text 2"/>
          <p:cNvSpPr/>
          <p:nvPr/>
        </p:nvSpPr>
        <p:spPr>
          <a:xfrm>
            <a:off x="6620351" y="4939784"/>
            <a:ext cx="7216259"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Vai trò của Thẩm phán trong kỷ nguyên số hóa là giám sát, diễn giải và áp dụng lương tri pháp luật, điều mà AI không thể thực hiện.</a:t>
            </a:r>
            <a:endParaRPr lang="en-US" sz="1750" dirty="0">
              <a:latin typeface="Times New Roman" panose="02020603050405020304" pitchFamily="18" charset="0"/>
              <a:cs typeface="Times New Roman" panose="02020603050405020304" pitchFamily="18" charset="0"/>
            </a:endParaRPr>
          </a:p>
        </p:txBody>
      </p:sp>
      <p:sp>
        <p:nvSpPr>
          <p:cNvPr id="6" name="Shape 3"/>
          <p:cNvSpPr/>
          <p:nvPr/>
        </p:nvSpPr>
        <p:spPr>
          <a:xfrm>
            <a:off x="6280190" y="4066580"/>
            <a:ext cx="30480" cy="1854160"/>
          </a:xfrm>
          <a:prstGeom prst="rect">
            <a:avLst/>
          </a:prstGeom>
          <a:solidFill>
            <a:srgbClr val="A2B9F9"/>
          </a:solidFill>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448276"/>
            <a:ext cx="13042821" cy="1417558"/>
          </a:xfrm>
          <a:prstGeom prst="rect">
            <a:avLst/>
          </a:prstGeom>
          <a:noFill/>
          <a:ln/>
        </p:spPr>
        <p:txBody>
          <a:bodyPr wrap="squar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NHỮNG THÁCH THỨC VỀ ĐẠO ĐỨC KHI ỨNG DỤNG AI</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3319463"/>
            <a:ext cx="13042821" cy="362903"/>
          </a:xfrm>
          <a:prstGeom prst="rect">
            <a:avLst/>
          </a:prstGeom>
          <a:noFill/>
          <a:ln/>
        </p:spPr>
        <p:txBody>
          <a:bodyPr wrap="non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Mặc dù AI mang lại nhiều lợi ích, các cơ quan tư pháp cần cẩn trọng với những rủi ro về mặt đạo đức và xã hội.</a:t>
            </a:r>
            <a:endParaRPr lang="en-US" sz="1750" dirty="0">
              <a:latin typeface="Times New Roman" panose="02020603050405020304" pitchFamily="18" charset="0"/>
              <a:cs typeface="Times New Roman" panose="02020603050405020304" pitchFamily="18" charset="0"/>
            </a:endParaRPr>
          </a:p>
        </p:txBody>
      </p:sp>
      <p:sp>
        <p:nvSpPr>
          <p:cNvPr id="4" name="Shape 2"/>
          <p:cNvSpPr/>
          <p:nvPr/>
        </p:nvSpPr>
        <p:spPr>
          <a:xfrm>
            <a:off x="793790" y="3937516"/>
            <a:ext cx="510302" cy="510302"/>
          </a:xfrm>
          <a:prstGeom prst="roundRect">
            <a:avLst>
              <a:gd name="adj" fmla="val 40005"/>
            </a:avLst>
          </a:prstGeom>
          <a:solidFill>
            <a:srgbClr val="CFDBFC"/>
          </a:solidFill>
          <a:ln w="7620">
            <a:solidFill>
              <a:srgbClr val="B5C1E2"/>
            </a:solidFill>
            <a:prstDash val="solid"/>
          </a:ln>
          <a:effectLst>
            <a:outerShdw dist="20320" dir="2700000" algn="bl" rotWithShape="0">
              <a:srgbClr val="B5C1E2">
                <a:alpha val="100000"/>
              </a:srgbClr>
            </a:outerShdw>
          </a:effectLst>
        </p:spPr>
      </p:sp>
      <p:sp>
        <p:nvSpPr>
          <p:cNvPr id="5" name="Text 3"/>
          <p:cNvSpPr/>
          <p:nvPr/>
        </p:nvSpPr>
        <p:spPr>
          <a:xfrm>
            <a:off x="1530906" y="3980021"/>
            <a:ext cx="3421499" cy="850583"/>
          </a:xfrm>
          <a:prstGeom prst="rect">
            <a:avLst/>
          </a:prstGeom>
          <a:noFill/>
          <a:ln/>
        </p:spPr>
        <p:txBody>
          <a:bodyPr wrap="square" lIns="0" tIns="0" rIns="0" bIns="0" rtlCol="0" anchor="t"/>
          <a:lstStyle/>
          <a:p>
            <a:pPr marL="0" indent="0" algn="l">
              <a:lnSpc>
                <a:spcPts val="3300"/>
              </a:lnSpc>
              <a:buNone/>
            </a:pPr>
            <a:r>
              <a:rPr lang="en-US" sz="2650" dirty="0">
                <a:latin typeface="Times New Roman" panose="02020603050405020304" pitchFamily="18" charset="0"/>
                <a:ea typeface="Outfit Medium" pitchFamily="34" charset="-122"/>
                <a:cs typeface="Times New Roman" panose="02020603050405020304" pitchFamily="18" charset="0"/>
              </a:rPr>
              <a:t>Thiên Kiến (Bias) Thuật Toán</a:t>
            </a:r>
            <a:endParaRPr lang="en-US" sz="2650" dirty="0">
              <a:latin typeface="Times New Roman" panose="02020603050405020304" pitchFamily="18" charset="0"/>
              <a:cs typeface="Times New Roman" panose="02020603050405020304" pitchFamily="18" charset="0"/>
            </a:endParaRPr>
          </a:p>
        </p:txBody>
      </p:sp>
      <p:sp>
        <p:nvSpPr>
          <p:cNvPr id="6" name="Text 4"/>
          <p:cNvSpPr/>
          <p:nvPr/>
        </p:nvSpPr>
        <p:spPr>
          <a:xfrm>
            <a:off x="1530906" y="4966692"/>
            <a:ext cx="3421499" cy="1814513"/>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Nếu dữ liệu đào tạo AI chứa đựng sự thiên vị lịch sử, thuật toán có thể tái tạo hoặc làm trầm trọng thêm sự bất bình đẳng trong các phán quyết.</a:t>
            </a:r>
            <a:endParaRPr lang="en-US" sz="1750" dirty="0">
              <a:latin typeface="Times New Roman" panose="02020603050405020304" pitchFamily="18" charset="0"/>
              <a:cs typeface="Times New Roman" panose="02020603050405020304" pitchFamily="18" charset="0"/>
            </a:endParaRPr>
          </a:p>
        </p:txBody>
      </p:sp>
      <p:sp>
        <p:nvSpPr>
          <p:cNvPr id="7" name="Shape 5"/>
          <p:cNvSpPr/>
          <p:nvPr/>
        </p:nvSpPr>
        <p:spPr>
          <a:xfrm>
            <a:off x="5235893" y="3937516"/>
            <a:ext cx="510302" cy="510302"/>
          </a:xfrm>
          <a:prstGeom prst="roundRect">
            <a:avLst>
              <a:gd name="adj" fmla="val 40005"/>
            </a:avLst>
          </a:prstGeom>
          <a:solidFill>
            <a:srgbClr val="CFDBFC"/>
          </a:solidFill>
          <a:ln w="7620">
            <a:solidFill>
              <a:srgbClr val="B5C1E2"/>
            </a:solidFill>
            <a:prstDash val="solid"/>
          </a:ln>
          <a:effectLst>
            <a:outerShdw dist="20320" dir="2700000" algn="bl" rotWithShape="0">
              <a:srgbClr val="B5C1E2">
                <a:alpha val="100000"/>
              </a:srgbClr>
            </a:outerShdw>
          </a:effectLst>
        </p:spPr>
      </p:sp>
      <p:sp>
        <p:nvSpPr>
          <p:cNvPr id="8" name="Text 6"/>
          <p:cNvSpPr/>
          <p:nvPr/>
        </p:nvSpPr>
        <p:spPr>
          <a:xfrm>
            <a:off x="5973008" y="3980021"/>
            <a:ext cx="3421499" cy="850583"/>
          </a:xfrm>
          <a:prstGeom prst="rect">
            <a:avLst/>
          </a:prstGeom>
          <a:noFill/>
          <a:ln/>
        </p:spPr>
        <p:txBody>
          <a:bodyPr wrap="square" lIns="0" tIns="0" rIns="0" bIns="0" rtlCol="0" anchor="t"/>
          <a:lstStyle/>
          <a:p>
            <a:pPr marL="0" indent="0" algn="l">
              <a:lnSpc>
                <a:spcPts val="3300"/>
              </a:lnSpc>
              <a:buNone/>
            </a:pPr>
            <a:r>
              <a:rPr lang="en-US" sz="2650" dirty="0">
                <a:latin typeface="Times New Roman" panose="02020603050405020304" pitchFamily="18" charset="0"/>
                <a:ea typeface="Outfit Medium" pitchFamily="34" charset="-122"/>
                <a:cs typeface="Times New Roman" panose="02020603050405020304" pitchFamily="18" charset="0"/>
              </a:rPr>
              <a:t>Thiếu Giải Thích (Lack of Explainability)</a:t>
            </a:r>
            <a:endParaRPr lang="en-US" sz="2650" dirty="0">
              <a:latin typeface="Times New Roman" panose="02020603050405020304" pitchFamily="18" charset="0"/>
              <a:cs typeface="Times New Roman" panose="02020603050405020304" pitchFamily="18" charset="0"/>
            </a:endParaRPr>
          </a:p>
        </p:txBody>
      </p:sp>
      <p:sp>
        <p:nvSpPr>
          <p:cNvPr id="9" name="Text 7"/>
          <p:cNvSpPr/>
          <p:nvPr/>
        </p:nvSpPr>
        <p:spPr>
          <a:xfrm>
            <a:off x="5973008" y="4966692"/>
            <a:ext cx="3421499" cy="1814513"/>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Tính chất 'hộp đen' của một số mô hình AI có thể gây khó khăn trong việc giải thích quyết định hỗ trợ trước công chúng, ảnh hưởng đến tính minh bạch của Tòa án.</a:t>
            </a:r>
            <a:endParaRPr lang="en-US" sz="1750" dirty="0">
              <a:latin typeface="Times New Roman" panose="02020603050405020304" pitchFamily="18" charset="0"/>
              <a:cs typeface="Times New Roman" panose="02020603050405020304" pitchFamily="18" charset="0"/>
            </a:endParaRPr>
          </a:p>
        </p:txBody>
      </p:sp>
      <p:sp>
        <p:nvSpPr>
          <p:cNvPr id="10" name="Shape 8"/>
          <p:cNvSpPr/>
          <p:nvPr/>
        </p:nvSpPr>
        <p:spPr>
          <a:xfrm>
            <a:off x="9677995" y="3937516"/>
            <a:ext cx="510302" cy="510302"/>
          </a:xfrm>
          <a:prstGeom prst="roundRect">
            <a:avLst>
              <a:gd name="adj" fmla="val 40005"/>
            </a:avLst>
          </a:prstGeom>
          <a:solidFill>
            <a:srgbClr val="CFDBFC"/>
          </a:solidFill>
          <a:ln w="7620">
            <a:solidFill>
              <a:srgbClr val="B5C1E2"/>
            </a:solidFill>
            <a:prstDash val="solid"/>
          </a:ln>
          <a:effectLst>
            <a:outerShdw dist="20320" dir="2700000" algn="bl" rotWithShape="0">
              <a:srgbClr val="B5C1E2">
                <a:alpha val="100000"/>
              </a:srgbClr>
            </a:outerShdw>
          </a:effectLst>
        </p:spPr>
      </p:sp>
      <p:sp>
        <p:nvSpPr>
          <p:cNvPr id="11" name="Text 9"/>
          <p:cNvSpPr/>
          <p:nvPr/>
        </p:nvSpPr>
        <p:spPr>
          <a:xfrm>
            <a:off x="10415111" y="3980021"/>
            <a:ext cx="3402330" cy="425291"/>
          </a:xfrm>
          <a:prstGeom prst="rect">
            <a:avLst/>
          </a:prstGeom>
          <a:noFill/>
          <a:ln/>
        </p:spPr>
        <p:txBody>
          <a:bodyPr wrap="none" lIns="0" tIns="0" rIns="0" bIns="0" rtlCol="0" anchor="t"/>
          <a:lstStyle/>
          <a:p>
            <a:pPr marL="0" indent="0" algn="l">
              <a:lnSpc>
                <a:spcPts val="3300"/>
              </a:lnSpc>
              <a:buNone/>
            </a:pPr>
            <a:r>
              <a:rPr lang="en-US" sz="2650" dirty="0">
                <a:latin typeface="Times New Roman" panose="02020603050405020304" pitchFamily="18" charset="0"/>
                <a:ea typeface="Outfit Medium" pitchFamily="34" charset="-122"/>
                <a:cs typeface="Times New Roman" panose="02020603050405020304" pitchFamily="18" charset="0"/>
              </a:rPr>
              <a:t>Phụ Thuộc Công Nghệ</a:t>
            </a:r>
            <a:endParaRPr lang="en-US" sz="2650" dirty="0">
              <a:latin typeface="Times New Roman" panose="02020603050405020304" pitchFamily="18" charset="0"/>
              <a:cs typeface="Times New Roman" panose="02020603050405020304" pitchFamily="18" charset="0"/>
            </a:endParaRPr>
          </a:p>
        </p:txBody>
      </p:sp>
      <p:sp>
        <p:nvSpPr>
          <p:cNvPr id="12" name="Text 10"/>
          <p:cNvSpPr/>
          <p:nvPr/>
        </p:nvSpPr>
        <p:spPr>
          <a:xfrm>
            <a:off x="10415111" y="4541401"/>
            <a:ext cx="3421499" cy="1814513"/>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Quá phụ thuộc vào AI có thể làm giảm kỹ năng nghiên cứu pháp luật và khả năng tư duy độc lập của Thẩm phán và cán bộ pháp chế.</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092041"/>
            <a:ext cx="5969198" cy="708779"/>
          </a:xfrm>
          <a:prstGeom prst="rect">
            <a:avLst/>
          </a:prstGeom>
          <a:noFill/>
          <a:ln/>
        </p:spPr>
        <p:txBody>
          <a:bodyPr wrap="non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TỔNG KẾT &amp; KẾT LUẬN</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2254448"/>
            <a:ext cx="13042821"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Sự kết hợp giữa công nghệ AI và nghiệp vụ tư pháp cần được thực hiện trên nền tảng vững chắc của pháp luật và đạo đức nghề nghiệp.</a:t>
            </a:r>
            <a:endParaRPr lang="en-US" sz="1750" dirty="0">
              <a:latin typeface="Times New Roman" panose="02020603050405020304" pitchFamily="18" charset="0"/>
              <a:cs typeface="Times New Roman" panose="02020603050405020304" pitchFamily="18" charset="0"/>
            </a:endParaRPr>
          </a:p>
        </p:txBody>
      </p:sp>
      <p:sp>
        <p:nvSpPr>
          <p:cNvPr id="4" name="Shape 2"/>
          <p:cNvSpPr/>
          <p:nvPr/>
        </p:nvSpPr>
        <p:spPr>
          <a:xfrm>
            <a:off x="793790" y="3235404"/>
            <a:ext cx="13042821" cy="2410897"/>
          </a:xfrm>
          <a:prstGeom prst="roundRect">
            <a:avLst>
              <a:gd name="adj" fmla="val 8468"/>
            </a:avLst>
          </a:prstGeom>
          <a:solidFill>
            <a:srgbClr val="CFDBFC"/>
          </a:solidFill>
          <a:ln w="7620">
            <a:solidFill>
              <a:srgbClr val="B5C1E2"/>
            </a:solidFill>
            <a:prstDash val="solid"/>
          </a:ln>
          <a:effectLst>
            <a:outerShdw dist="20320" dir="2700000" algn="bl" rotWithShape="0">
              <a:srgbClr val="B5C1E2">
                <a:alpha val="100000"/>
              </a:srgbClr>
            </a:outerShdw>
          </a:effectLst>
        </p:spPr>
      </p:sp>
      <p:sp>
        <p:nvSpPr>
          <p:cNvPr id="5" name="Shape 3"/>
          <p:cNvSpPr/>
          <p:nvPr/>
        </p:nvSpPr>
        <p:spPr>
          <a:xfrm>
            <a:off x="801410" y="3243024"/>
            <a:ext cx="4342448" cy="2395657"/>
          </a:xfrm>
          <a:prstGeom prst="roundRect">
            <a:avLst>
              <a:gd name="adj" fmla="val 8521"/>
            </a:avLst>
          </a:prstGeom>
          <a:solidFill>
            <a:srgbClr val="CFDBFC"/>
          </a:solidFill>
          <a:ln/>
        </p:spPr>
      </p:sp>
      <p:sp>
        <p:nvSpPr>
          <p:cNvPr id="6" name="Text 4"/>
          <p:cNvSpPr/>
          <p:nvPr/>
        </p:nvSpPr>
        <p:spPr>
          <a:xfrm>
            <a:off x="1028224" y="3469838"/>
            <a:ext cx="2835235"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Tuân Thủ Pháp Lý</a:t>
            </a:r>
            <a:endParaRPr lang="en-US" sz="2200" dirty="0">
              <a:latin typeface="Times New Roman" panose="02020603050405020304" pitchFamily="18" charset="0"/>
              <a:cs typeface="Times New Roman" panose="02020603050405020304" pitchFamily="18" charset="0"/>
            </a:endParaRPr>
          </a:p>
        </p:txBody>
      </p:sp>
      <p:sp>
        <p:nvSpPr>
          <p:cNvPr id="7" name="Text 5"/>
          <p:cNvSpPr/>
          <p:nvPr/>
        </p:nvSpPr>
        <p:spPr>
          <a:xfrm>
            <a:off x="1028224" y="3960257"/>
            <a:ext cx="3548658" cy="1088708"/>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Luôn đảm bảo hoạt động AI phù hợp với Luật CNTT và các quy định bảo mật dữ liệu của Việt Nam.</a:t>
            </a:r>
            <a:endParaRPr lang="en-US" sz="1750" dirty="0">
              <a:latin typeface="Times New Roman" panose="02020603050405020304" pitchFamily="18" charset="0"/>
              <a:cs typeface="Times New Roman" panose="02020603050405020304" pitchFamily="18" charset="0"/>
            </a:endParaRPr>
          </a:p>
        </p:txBody>
      </p:sp>
      <p:sp>
        <p:nvSpPr>
          <p:cNvPr id="8" name="Shape 6"/>
          <p:cNvSpPr/>
          <p:nvPr/>
        </p:nvSpPr>
        <p:spPr>
          <a:xfrm>
            <a:off x="5143857" y="3243024"/>
            <a:ext cx="4342567" cy="2395657"/>
          </a:xfrm>
          <a:prstGeom prst="rect">
            <a:avLst/>
          </a:prstGeom>
          <a:solidFill>
            <a:srgbClr val="CFDBFC"/>
          </a:solidFill>
          <a:ln/>
        </p:spPr>
      </p:sp>
      <p:sp>
        <p:nvSpPr>
          <p:cNvPr id="9" name="Shape 7"/>
          <p:cNvSpPr/>
          <p:nvPr/>
        </p:nvSpPr>
        <p:spPr>
          <a:xfrm>
            <a:off x="5143857" y="3243024"/>
            <a:ext cx="30480" cy="2395657"/>
          </a:xfrm>
          <a:prstGeom prst="roundRect">
            <a:avLst>
              <a:gd name="adj" fmla="val 669768"/>
            </a:avLst>
          </a:prstGeom>
          <a:solidFill>
            <a:srgbClr val="B5C1E2"/>
          </a:solidFill>
          <a:ln/>
        </p:spPr>
      </p:sp>
      <p:sp>
        <p:nvSpPr>
          <p:cNvPr id="10" name="Text 8"/>
          <p:cNvSpPr/>
          <p:nvPr/>
        </p:nvSpPr>
        <p:spPr>
          <a:xfrm>
            <a:off x="5710833" y="3469838"/>
            <a:ext cx="2835235"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Đảm Bảo Đạo Đức</a:t>
            </a:r>
            <a:endParaRPr lang="en-US" sz="2200" dirty="0">
              <a:latin typeface="Times New Roman" panose="02020603050405020304" pitchFamily="18" charset="0"/>
              <a:cs typeface="Times New Roman" panose="02020603050405020304" pitchFamily="18" charset="0"/>
            </a:endParaRPr>
          </a:p>
        </p:txBody>
      </p:sp>
      <p:sp>
        <p:nvSpPr>
          <p:cNvPr id="11" name="Text 9"/>
          <p:cNvSpPr/>
          <p:nvPr/>
        </p:nvSpPr>
        <p:spPr>
          <a:xfrm>
            <a:off x="5710833" y="3960257"/>
            <a:ext cx="3208615" cy="1451610"/>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Ưu tiên tính công bằng, minh bạch, và duy trì trách nhiệm giải trình của con người trong mọi phán quyết.</a:t>
            </a:r>
            <a:endParaRPr lang="en-US" sz="1750" dirty="0">
              <a:latin typeface="Times New Roman" panose="02020603050405020304" pitchFamily="18" charset="0"/>
              <a:cs typeface="Times New Roman" panose="02020603050405020304" pitchFamily="18" charset="0"/>
            </a:endParaRPr>
          </a:p>
        </p:txBody>
      </p:sp>
      <p:sp>
        <p:nvSpPr>
          <p:cNvPr id="12" name="Shape 10"/>
          <p:cNvSpPr/>
          <p:nvPr/>
        </p:nvSpPr>
        <p:spPr>
          <a:xfrm>
            <a:off x="4860369" y="4157305"/>
            <a:ext cx="566976" cy="566976"/>
          </a:xfrm>
          <a:prstGeom prst="roundRect">
            <a:avLst>
              <a:gd name="adj" fmla="val 36006"/>
            </a:avLst>
          </a:prstGeom>
          <a:solidFill>
            <a:srgbClr val="FFFFFF">
              <a:alpha val="95000"/>
            </a:srgbClr>
          </a:solidFill>
          <a:ln w="30480">
            <a:solidFill>
              <a:srgbClr val="B5C1E2"/>
            </a:solidFill>
            <a:prstDash val="solid"/>
          </a:ln>
          <a:effectLst>
            <a:outerShdw dist="20320" dir="2700000" algn="bl" rotWithShape="0">
              <a:srgbClr val="B5C1E2">
                <a:alpha val="100000"/>
              </a:srgbClr>
            </a:outerShdw>
          </a:effectLst>
        </p:spPr>
      </p:sp>
      <p:pic>
        <p:nvPicPr>
          <p:cNvPr id="13" name="Image 0" descr="preencoded.png"/>
          <p:cNvPicPr>
            <a:picLocks noChangeAspect="1"/>
          </p:cNvPicPr>
          <p:nvPr/>
        </p:nvPicPr>
        <p:blipFill>
          <a:blip r:embed="rId3"/>
          <a:stretch>
            <a:fillRect/>
          </a:stretch>
        </p:blipFill>
        <p:spPr>
          <a:xfrm>
            <a:off x="5002054" y="4263628"/>
            <a:ext cx="283488" cy="354330"/>
          </a:xfrm>
          <a:prstGeom prst="rect">
            <a:avLst/>
          </a:prstGeom>
        </p:spPr>
      </p:pic>
      <p:sp>
        <p:nvSpPr>
          <p:cNvPr id="14" name="Shape 11"/>
          <p:cNvSpPr/>
          <p:nvPr/>
        </p:nvSpPr>
        <p:spPr>
          <a:xfrm>
            <a:off x="9486424" y="3243024"/>
            <a:ext cx="4342567" cy="2395657"/>
          </a:xfrm>
          <a:prstGeom prst="rect">
            <a:avLst/>
          </a:prstGeom>
          <a:solidFill>
            <a:srgbClr val="CFDBFC"/>
          </a:solidFill>
          <a:ln/>
        </p:spPr>
      </p:sp>
      <p:sp>
        <p:nvSpPr>
          <p:cNvPr id="15" name="Shape 12"/>
          <p:cNvSpPr/>
          <p:nvPr/>
        </p:nvSpPr>
        <p:spPr>
          <a:xfrm>
            <a:off x="9486424" y="3243024"/>
            <a:ext cx="30480" cy="2395657"/>
          </a:xfrm>
          <a:prstGeom prst="roundRect">
            <a:avLst>
              <a:gd name="adj" fmla="val 669768"/>
            </a:avLst>
          </a:prstGeom>
          <a:solidFill>
            <a:srgbClr val="B5C1E2"/>
          </a:solidFill>
          <a:ln/>
        </p:spPr>
      </p:sp>
      <p:sp>
        <p:nvSpPr>
          <p:cNvPr id="16" name="Text 13"/>
          <p:cNvSpPr/>
          <p:nvPr/>
        </p:nvSpPr>
        <p:spPr>
          <a:xfrm>
            <a:off x="10053399" y="3469838"/>
            <a:ext cx="2835235"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Giữ Vững Vai Trò</a:t>
            </a:r>
            <a:endParaRPr lang="en-US" sz="2200" dirty="0">
              <a:latin typeface="Times New Roman" panose="02020603050405020304" pitchFamily="18" charset="0"/>
              <a:cs typeface="Times New Roman" panose="02020603050405020304" pitchFamily="18" charset="0"/>
            </a:endParaRPr>
          </a:p>
        </p:txBody>
      </p:sp>
      <p:sp>
        <p:nvSpPr>
          <p:cNvPr id="17" name="Text 14"/>
          <p:cNvSpPr/>
          <p:nvPr/>
        </p:nvSpPr>
        <p:spPr>
          <a:xfrm>
            <a:off x="10053399" y="3960257"/>
            <a:ext cx="3548777" cy="1451610"/>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AI là trợ lý, không phải người quyết định. Thẩm phán giữ vai trò kiểm chứng, diễn giải và chịu trách nhiệm cuối cùng.</a:t>
            </a:r>
            <a:endParaRPr lang="en-US" sz="1750" dirty="0">
              <a:latin typeface="Times New Roman" panose="02020603050405020304" pitchFamily="18" charset="0"/>
              <a:cs typeface="Times New Roman" panose="02020603050405020304" pitchFamily="18" charset="0"/>
            </a:endParaRPr>
          </a:p>
        </p:txBody>
      </p:sp>
      <p:sp>
        <p:nvSpPr>
          <p:cNvPr id="18" name="Shape 15"/>
          <p:cNvSpPr/>
          <p:nvPr/>
        </p:nvSpPr>
        <p:spPr>
          <a:xfrm>
            <a:off x="9202936" y="4157305"/>
            <a:ext cx="566976" cy="566976"/>
          </a:xfrm>
          <a:prstGeom prst="roundRect">
            <a:avLst>
              <a:gd name="adj" fmla="val 36006"/>
            </a:avLst>
          </a:prstGeom>
          <a:solidFill>
            <a:srgbClr val="FFFFFF">
              <a:alpha val="95000"/>
            </a:srgbClr>
          </a:solidFill>
          <a:ln w="30480">
            <a:solidFill>
              <a:srgbClr val="B5C1E2"/>
            </a:solidFill>
            <a:prstDash val="solid"/>
          </a:ln>
          <a:effectLst>
            <a:outerShdw dist="20320" dir="2700000" algn="bl" rotWithShape="0">
              <a:srgbClr val="B5C1E2">
                <a:alpha val="100000"/>
              </a:srgbClr>
            </a:outerShdw>
          </a:effectLst>
        </p:spPr>
      </p:sp>
      <p:pic>
        <p:nvPicPr>
          <p:cNvPr id="19" name="Image 1" descr="preencoded.png"/>
          <p:cNvPicPr>
            <a:picLocks noChangeAspect="1"/>
          </p:cNvPicPr>
          <p:nvPr/>
        </p:nvPicPr>
        <p:blipFill>
          <a:blip r:embed="rId4"/>
          <a:stretch>
            <a:fillRect/>
          </a:stretch>
        </p:blipFill>
        <p:spPr>
          <a:xfrm>
            <a:off x="9344620" y="4263628"/>
            <a:ext cx="283488" cy="354330"/>
          </a:xfrm>
          <a:prstGeom prst="rect">
            <a:avLst/>
          </a:prstGeom>
        </p:spPr>
      </p:pic>
      <p:sp>
        <p:nvSpPr>
          <p:cNvPr id="20" name="Text 16"/>
          <p:cNvSpPr/>
          <p:nvPr/>
        </p:nvSpPr>
        <p:spPr>
          <a:xfrm>
            <a:off x="1133951" y="6156603"/>
            <a:ext cx="12702659"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Để phát triển Tòa án thông minh thành công, chúng ta cần sự đổi mới công nghệ đi đôi với sự cẩn trọng về mặt pháp lý và đạo đức.</a:t>
            </a:r>
            <a:endParaRPr lang="en-US" sz="1750" dirty="0">
              <a:latin typeface="Times New Roman" panose="02020603050405020304" pitchFamily="18" charset="0"/>
              <a:cs typeface="Times New Roman" panose="02020603050405020304" pitchFamily="18" charset="0"/>
            </a:endParaRPr>
          </a:p>
        </p:txBody>
      </p:sp>
      <p:sp>
        <p:nvSpPr>
          <p:cNvPr id="21" name="Shape 17"/>
          <p:cNvSpPr/>
          <p:nvPr/>
        </p:nvSpPr>
        <p:spPr>
          <a:xfrm>
            <a:off x="793790" y="5901452"/>
            <a:ext cx="30480" cy="1236107"/>
          </a:xfrm>
          <a:prstGeom prst="rect">
            <a:avLst/>
          </a:prstGeom>
          <a:solidFill>
            <a:srgbClr val="A2B9F9"/>
          </a:solidFill>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1463</Words>
  <Application>Microsoft Office PowerPoint</Application>
  <PresentationFormat>Custom</PresentationFormat>
  <Paragraphs>87</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Outfit Medium</vt:lpstr>
      <vt:lpstr>Times New Roman</vt:lpstr>
      <vt:lpstr>Calibri</vt:lpstr>
      <vt:lpstr>IBM Plex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Administrator</cp:lastModifiedBy>
  <cp:revision>6</cp:revision>
  <dcterms:created xsi:type="dcterms:W3CDTF">2025-10-13T19:13:49Z</dcterms:created>
  <dcterms:modified xsi:type="dcterms:W3CDTF">2025-10-13T19:18:14Z</dcterms:modified>
</cp:coreProperties>
</file>